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27"/>
  </p:notesMasterIdLst>
  <p:sldIdLst>
    <p:sldId id="256" r:id="rId2"/>
    <p:sldId id="257" r:id="rId3"/>
    <p:sldId id="258" r:id="rId4"/>
    <p:sldId id="259" r:id="rId5"/>
    <p:sldId id="279" r:id="rId6"/>
    <p:sldId id="280"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6" d="100"/>
          <a:sy n="96" d="100"/>
        </p:scale>
        <p:origin x="-157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ABC671-EEAF-5345-A7B1-7689C4195968}" type="datetimeFigureOut">
              <a:rPr lang="en-US" smtClean="0"/>
              <a:t>10/3/18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2CF5E6-D31B-6A4C-A0AB-53F6DBAD42B2}" type="slidenum">
              <a:rPr lang="en-US" smtClean="0"/>
              <a:t>‹#›</a:t>
            </a:fld>
            <a:endParaRPr lang="en-US"/>
          </a:p>
        </p:txBody>
      </p:sp>
    </p:spTree>
    <p:extLst>
      <p:ext uri="{BB962C8B-B14F-4D97-AF65-F5344CB8AC3E}">
        <p14:creationId xmlns:p14="http://schemas.microsoft.com/office/powerpoint/2010/main" val="4150094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Timeline YouTube</a:t>
            </a:r>
            <a:r>
              <a:rPr lang="en-US" baseline="0" dirty="0" smtClean="0"/>
              <a:t> https://www.youtube.com/</a:t>
            </a:r>
            <a:r>
              <a:rPr lang="en-US" baseline="0" dirty="0" err="1" smtClean="0"/>
              <a:t>watch?v</a:t>
            </a:r>
            <a:r>
              <a:rPr lang="en-US" baseline="0" dirty="0" smtClean="0"/>
              <a:t>=nW8bKrJ72x4 </a:t>
            </a:r>
            <a:endParaRPr lang="en-US" dirty="0"/>
          </a:p>
        </p:txBody>
      </p:sp>
      <p:sp>
        <p:nvSpPr>
          <p:cNvPr id="4" name="Slide Number Placeholder 3"/>
          <p:cNvSpPr>
            <a:spLocks noGrp="1"/>
          </p:cNvSpPr>
          <p:nvPr>
            <p:ph type="sldNum" sz="quarter" idx="10"/>
          </p:nvPr>
        </p:nvSpPr>
        <p:spPr/>
        <p:txBody>
          <a:bodyPr/>
          <a:lstStyle/>
          <a:p>
            <a:fld id="{6E2CF5E6-D31B-6A4C-A0AB-53F6DBAD42B2}" type="slidenum">
              <a:rPr lang="en-US" smtClean="0"/>
              <a:t>10</a:t>
            </a:fld>
            <a:endParaRPr lang="en-US"/>
          </a:p>
        </p:txBody>
      </p:sp>
    </p:spTree>
    <p:extLst>
      <p:ext uri="{BB962C8B-B14F-4D97-AF65-F5344CB8AC3E}">
        <p14:creationId xmlns:p14="http://schemas.microsoft.com/office/powerpoint/2010/main" val="2816826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 https://</a:t>
            </a:r>
            <a:r>
              <a:rPr lang="en-US" dirty="0" err="1" smtClean="0"/>
              <a:t>timeline.com</a:t>
            </a:r>
            <a:r>
              <a:rPr lang="en-US" dirty="0" smtClean="0"/>
              <a:t>/gm-invented-planned-obsolescence-cc19f207e842 </a:t>
            </a:r>
          </a:p>
          <a:p>
            <a:r>
              <a:rPr lang="en-US" dirty="0" smtClean="0"/>
              <a:t>https://www.youtube.com/</a:t>
            </a:r>
            <a:r>
              <a:rPr lang="en-US" dirty="0" err="1" smtClean="0"/>
              <a:t>watch?v</a:t>
            </a:r>
            <a:r>
              <a:rPr lang="en-US" smtClean="0"/>
              <a:t>=nW8bKrJ72x4</a:t>
            </a:r>
            <a:endParaRPr lang="en-US" dirty="0"/>
          </a:p>
        </p:txBody>
      </p:sp>
      <p:sp>
        <p:nvSpPr>
          <p:cNvPr id="4" name="Slide Number Placeholder 3"/>
          <p:cNvSpPr>
            <a:spLocks noGrp="1"/>
          </p:cNvSpPr>
          <p:nvPr>
            <p:ph type="sldNum" sz="quarter" idx="10"/>
          </p:nvPr>
        </p:nvSpPr>
        <p:spPr/>
        <p:txBody>
          <a:bodyPr/>
          <a:lstStyle/>
          <a:p>
            <a:fld id="{6E2CF5E6-D31B-6A4C-A0AB-53F6DBAD42B2}" type="slidenum">
              <a:rPr lang="en-US" smtClean="0"/>
              <a:t>12</a:t>
            </a:fld>
            <a:endParaRPr lang="en-US"/>
          </a:p>
        </p:txBody>
      </p:sp>
    </p:spTree>
    <p:extLst>
      <p:ext uri="{BB962C8B-B14F-4D97-AF65-F5344CB8AC3E}">
        <p14:creationId xmlns:p14="http://schemas.microsoft.com/office/powerpoint/2010/main" val="3483034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2CF5E6-D31B-6A4C-A0AB-53F6DBAD42B2}" type="slidenum">
              <a:rPr lang="en-US" smtClean="0"/>
              <a:t>17</a:t>
            </a:fld>
            <a:endParaRPr lang="en-US"/>
          </a:p>
        </p:txBody>
      </p:sp>
    </p:spTree>
    <p:extLst>
      <p:ext uri="{BB962C8B-B14F-4D97-AF65-F5344CB8AC3E}">
        <p14:creationId xmlns:p14="http://schemas.microsoft.com/office/powerpoint/2010/main" val="2869430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10/3/18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30049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372244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62049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4104263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10/3/18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97257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10/3/18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94342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C3F878-F5E8-489B-AC8A-64F2A7E22C28}" type="datetimeFigureOut">
              <a:rPr lang="en-US" smtClean="0"/>
              <a:pPr/>
              <a:t>10/3/18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481401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10/3/18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630342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10/3/18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318027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10/3/18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359987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10/3/18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5632611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3F878-F5E8-489B-AC8A-64F2A7E22C28}" type="datetimeFigureOut">
              <a:rPr lang="en-US" smtClean="0"/>
              <a:pPr/>
              <a:t>10/3/18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FC063-5EA9-49AF-AFAF-D68C9E82B23B}" type="slidenum">
              <a:rPr lang="en-US" smtClean="0"/>
              <a:pPr/>
              <a:t>‹#›</a:t>
            </a:fld>
            <a:endParaRPr lang="en-US" dirty="0"/>
          </a:p>
        </p:txBody>
      </p:sp>
    </p:spTree>
    <p:extLst>
      <p:ext uri="{BB962C8B-B14F-4D97-AF65-F5344CB8AC3E}">
        <p14:creationId xmlns:p14="http://schemas.microsoft.com/office/powerpoint/2010/main" val="340287421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entennialbulb.org/cam.htm" TargetMode="External"/><Relationship Id="rId4" Type="http://schemas.openxmlformats.org/officeDocument/2006/relationships/hyperlink" Target="https://www.youtube.com/watch?v=ZKLip7Q_Y0s" TargetMode="External"/><Relationship Id="rId5" Type="http://schemas.openxmlformats.org/officeDocument/2006/relationships/hyperlink" Target="https://www.micahmwhite.com/adbusters-articles/ending-the-depression-through-planned-obsolescence" TargetMode="External"/><Relationship Id="rId6" Type="http://schemas.openxmlformats.org/officeDocument/2006/relationships/hyperlink" Target="https://www.youtube.com/watch?v=vUfMsIx3cfc" TargetMode="External"/><Relationship Id="rId7" Type="http://schemas.openxmlformats.org/officeDocument/2006/relationships/hyperlink" Target="http://www.gbv.de/dms/ilmenau/toc/15417565X.PDF" TargetMode="External"/><Relationship Id="rId8" Type="http://schemas.openxmlformats.org/officeDocument/2006/relationships/hyperlink" Target="https://www.youtube.com/watch?v=dd_ZttK3PuM"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youtube.com/watch?v=nW8bKrJ72x4"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net.com/news/your-smartphones-secret-afterlife-smartphones-unlocked/" TargetMode="Externa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net.com/news/your-smartphones-secret-afterlife-smartphones-unlocked/" TargetMode="Externa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pa.gov/osw/conserve/materials/ecycling/faq.htm%23howmuch"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thoughtco.com/invention-of-polystyrene-and-styrofoam-1992332" TargetMode="External"/><Relationship Id="rId4" Type="http://schemas.openxmlformats.org/officeDocument/2006/relationships/hyperlink" Target="https://www.scientificamerican.com/article/a-brief-history-of-plastic-world-conquest/"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thoughtco.com/invention-of-teflon-4076517"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amazon.com/Organizational-Research-Storytelling-Management-Organizations-ebook/dp/B07H3698TF?SubscriptionId=AKIAILSHYYTFIVPWUY6Q&amp;tag=duckduckgo-osx-20&amp;linkCode=xm2&amp;camp=2025&amp;creative=165953&amp;creativeASIN=B07H3698TF" TargetMode="Externa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lcsun-news.com/story/opinion/letters/2018/08/18/letters-nmsu-not-run-like-business/1033767002/"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kvPNS4577MA" TargetMode="External"/><Relationship Id="rId3" Type="http://schemas.openxmlformats.org/officeDocument/2006/relationships/hyperlink" Target="https://www.youtube.com/watch?v=NLOK64eNIzc"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rPr>
              <a:t>Planned Obsolescence and Quality Education</a:t>
            </a:r>
            <a:endParaRPr lang="en-US" b="1" dirty="0">
              <a:solidFill>
                <a:srgbClr val="FF0000"/>
              </a:solidFill>
            </a:endParaRPr>
          </a:p>
        </p:txBody>
      </p:sp>
      <p:sp>
        <p:nvSpPr>
          <p:cNvPr id="3" name="Subtitle 2"/>
          <p:cNvSpPr>
            <a:spLocks noGrp="1"/>
          </p:cNvSpPr>
          <p:nvPr>
            <p:ph type="subTitle" idx="1"/>
          </p:nvPr>
        </p:nvSpPr>
        <p:spPr/>
        <p:txBody>
          <a:bodyPr/>
          <a:lstStyle/>
          <a:p>
            <a:r>
              <a:rPr lang="en-US" dirty="0" smtClean="0">
                <a:solidFill>
                  <a:srgbClr val="FF0000"/>
                </a:solidFill>
              </a:rPr>
              <a:t>David M. Boje 9/30/2018</a:t>
            </a:r>
            <a:endParaRPr lang="en-US" dirty="0">
              <a:solidFill>
                <a:srgbClr val="FF0000"/>
              </a:solidFill>
            </a:endParaRPr>
          </a:p>
        </p:txBody>
      </p:sp>
    </p:spTree>
    <p:extLst>
      <p:ext uri="{BB962C8B-B14F-4D97-AF65-F5344CB8AC3E}">
        <p14:creationId xmlns:p14="http://schemas.microsoft.com/office/powerpoint/2010/main" val="30827566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00082"/>
          </a:xfrm>
        </p:spPr>
        <p:txBody>
          <a:bodyPr>
            <a:normAutofit fontScale="90000"/>
          </a:bodyPr>
          <a:lstStyle/>
          <a:p>
            <a:r>
              <a:rPr lang="en-US" dirty="0" smtClean="0"/>
              <a:t>Planned Obsolescence History</a:t>
            </a:r>
            <a:endParaRPr lang="en-US" dirty="0"/>
          </a:p>
        </p:txBody>
      </p:sp>
      <p:sp>
        <p:nvSpPr>
          <p:cNvPr id="3" name="Content Placeholder 2"/>
          <p:cNvSpPr>
            <a:spLocks noGrp="1"/>
          </p:cNvSpPr>
          <p:nvPr>
            <p:ph idx="1"/>
          </p:nvPr>
        </p:nvSpPr>
        <p:spPr>
          <a:xfrm>
            <a:off x="0" y="899628"/>
            <a:ext cx="9144000" cy="5860802"/>
          </a:xfrm>
        </p:spPr>
        <p:txBody>
          <a:bodyPr>
            <a:normAutofit fontScale="32500" lnSpcReduction="20000"/>
          </a:bodyPr>
          <a:lstStyle/>
          <a:p>
            <a:pPr marL="0" indent="0">
              <a:buNone/>
            </a:pPr>
            <a:r>
              <a:rPr lang="en-US" sz="4300" dirty="0" smtClean="0"/>
              <a:t>1901 </a:t>
            </a:r>
            <a:r>
              <a:rPr lang="mr-IN" sz="4300" dirty="0" smtClean="0"/>
              <a:t>–</a:t>
            </a:r>
            <a:r>
              <a:rPr lang="en-US" sz="4300" dirty="0" smtClean="0"/>
              <a:t> Centennial Light bulb </a:t>
            </a:r>
            <a:r>
              <a:rPr lang="en-US" sz="4300" dirty="0"/>
              <a:t>(invented by Adolphe A. </a:t>
            </a:r>
            <a:r>
              <a:rPr lang="en-US" sz="4300" dirty="0" smtClean="0"/>
              <a:t>Chaillet) installed in US firehouse, still burning (</a:t>
            </a:r>
            <a:r>
              <a:rPr lang="en-US" sz="4300" dirty="0" smtClean="0">
                <a:hlinkClick r:id="rId3"/>
              </a:rPr>
              <a:t>See webcam</a:t>
            </a:r>
            <a:r>
              <a:rPr lang="en-US" sz="4300" dirty="0" smtClean="0"/>
              <a:t>) </a:t>
            </a:r>
            <a:r>
              <a:rPr lang="mr-IN" sz="4300" dirty="0" smtClean="0"/>
              <a:t>–</a:t>
            </a:r>
            <a:r>
              <a:rPr lang="en-US" sz="4300" dirty="0" smtClean="0"/>
              <a:t> industry standard by 1924 is blubs last 2,500 hours or more</a:t>
            </a:r>
          </a:p>
          <a:p>
            <a:pPr marL="0" indent="0">
              <a:buNone/>
            </a:pPr>
            <a:r>
              <a:rPr lang="en-US" sz="4300" dirty="0" smtClean="0"/>
              <a:t>1922  </a:t>
            </a:r>
            <a:r>
              <a:rPr lang="en-US" sz="4300" dirty="0"/>
              <a:t>Alfred P. Sloan, Jr., the MIT-trained genius behind General Motors, to expand auto sales and maximize profits by eliminating streetcars. In 1922, according to GM's own files, Sloan established a special unit within the corporation which was charged, among other things, with the task of replacing America's electric railways with cars, trucks and buses</a:t>
            </a:r>
            <a:r>
              <a:rPr lang="en-US" sz="4300" dirty="0" smtClean="0"/>
              <a:t>.</a:t>
            </a:r>
          </a:p>
          <a:p>
            <a:pPr marL="0" indent="0">
              <a:buNone/>
            </a:pPr>
            <a:r>
              <a:rPr lang="en-US" sz="4300" dirty="0" smtClean="0"/>
              <a:t>1923 Alfred P Sloan develops ‘perceived’ planned obsolescence strategy (style &amp; color changes each year) to overtake Henry Ford’s Model T (same color, same style every year)</a:t>
            </a:r>
          </a:p>
          <a:p>
            <a:pPr marL="0" indent="0">
              <a:buNone/>
            </a:pPr>
            <a:r>
              <a:rPr lang="en-US" sz="4300" dirty="0" smtClean="0"/>
              <a:t>1924 </a:t>
            </a:r>
            <a:r>
              <a:rPr lang="en-US" sz="4300" dirty="0"/>
              <a:t>Phoebus </a:t>
            </a:r>
            <a:r>
              <a:rPr lang="en-US" sz="4300" dirty="0" smtClean="0"/>
              <a:t>cartel set up to limit </a:t>
            </a:r>
            <a:r>
              <a:rPr lang="en-US" sz="4300" dirty="0"/>
              <a:t>life span of incandescent bulb to no more than 1,000 </a:t>
            </a:r>
            <a:r>
              <a:rPr lang="en-US" sz="4300" dirty="0" smtClean="0"/>
              <a:t>hours </a:t>
            </a:r>
            <a:r>
              <a:rPr lang="mr-IN" sz="4300" dirty="0" smtClean="0"/>
              <a:t>–</a:t>
            </a:r>
            <a:r>
              <a:rPr lang="en-US" sz="4300" dirty="0" smtClean="0"/>
              <a:t> </a:t>
            </a:r>
            <a:r>
              <a:rPr lang="en-US" sz="4300" dirty="0" smtClean="0">
                <a:hlinkClick r:id="rId4"/>
              </a:rPr>
              <a:t>See Light Bulb Conspiracy </a:t>
            </a:r>
            <a:r>
              <a:rPr lang="mr-IN" sz="4300" dirty="0" smtClean="0">
                <a:hlinkClick r:id="rId4"/>
              </a:rPr>
              <a:t>–</a:t>
            </a:r>
            <a:r>
              <a:rPr lang="en-US" sz="4300" dirty="0" smtClean="0">
                <a:hlinkClick r:id="rId4"/>
              </a:rPr>
              <a:t> YouTube extended version</a:t>
            </a:r>
            <a:endParaRPr lang="en-US" sz="4300" dirty="0" smtClean="0"/>
          </a:p>
          <a:p>
            <a:pPr marL="0" indent="0">
              <a:buNone/>
            </a:pPr>
            <a:r>
              <a:rPr lang="en-US" sz="4300" dirty="0" smtClean="0"/>
              <a:t>1928 Printer’s Ink magazine warning against quality: “An article that refuses to wear out is a tragedy of business”</a:t>
            </a:r>
          </a:p>
          <a:p>
            <a:pPr marL="0" indent="0">
              <a:buNone/>
            </a:pPr>
            <a:r>
              <a:rPr lang="en-US" sz="4300" dirty="0" smtClean="0"/>
              <a:t>1932 Bernard London writes “Ending the Depression through Planned Obsolescence” (</a:t>
            </a:r>
            <a:r>
              <a:rPr lang="en-US" sz="4300" dirty="0" smtClean="0">
                <a:hlinkClick r:id="rId5"/>
              </a:rPr>
              <a:t>see copy</a:t>
            </a:r>
            <a:r>
              <a:rPr lang="en-US" sz="4300" dirty="0" smtClean="0"/>
              <a:t>) </a:t>
            </a:r>
          </a:p>
          <a:p>
            <a:pPr marL="0" indent="0">
              <a:buNone/>
            </a:pPr>
            <a:r>
              <a:rPr lang="en-US" sz="4300" dirty="0" smtClean="0"/>
              <a:t>1932 GM </a:t>
            </a:r>
            <a:r>
              <a:rPr lang="en-US" sz="4300" dirty="0"/>
              <a:t>streetcar conspiracy -</a:t>
            </a:r>
            <a:r>
              <a:rPr lang="en-US" sz="4300" dirty="0" smtClean="0"/>
              <a:t> </a:t>
            </a:r>
            <a:r>
              <a:rPr lang="en-US" sz="4300" dirty="0"/>
              <a:t>monopolizing the sale of buses and supplies to National City Lines (NCL) and its subsidiaries, and to allegations that this was part of a deliberate plot to purchase and dismantle streetcar systems in many </a:t>
            </a:r>
            <a:r>
              <a:rPr lang="en-US" sz="4300" dirty="0" smtClean="0"/>
              <a:t>cities</a:t>
            </a:r>
          </a:p>
          <a:p>
            <a:pPr marL="0" indent="0">
              <a:buNone/>
            </a:pPr>
            <a:r>
              <a:rPr lang="en-US" sz="4300" dirty="0" smtClean="0"/>
              <a:t>1940s DuPont invents synthetic fiber (nylon) stocking that lasts forever, so DuPont told engineers ‘go back to drawing board, come up with more fragile stocking that would run, not last as long.’ (see Alec Guinness 1951 tries to invent long chain polymer in </a:t>
            </a:r>
            <a:r>
              <a:rPr lang="en-US" sz="4300" dirty="0" smtClean="0">
                <a:hlinkClick r:id="rId6"/>
              </a:rPr>
              <a:t>The Man in the White Suit</a:t>
            </a:r>
            <a:r>
              <a:rPr lang="en-US" sz="4300" dirty="0" smtClean="0"/>
              <a:t>)</a:t>
            </a:r>
          </a:p>
          <a:p>
            <a:pPr marL="0" indent="0">
              <a:buNone/>
            </a:pPr>
            <a:r>
              <a:rPr lang="en-US" sz="4300" dirty="0" smtClean="0"/>
              <a:t>1960 Vance Packard’s expose ‘</a:t>
            </a:r>
            <a:r>
              <a:rPr lang="en-US" sz="4300" dirty="0" smtClean="0">
                <a:hlinkClick r:id="rId7"/>
              </a:rPr>
              <a:t>The Wastemakers (get PDF)</a:t>
            </a:r>
            <a:r>
              <a:rPr lang="en-US" sz="4300" dirty="0" smtClean="0"/>
              <a:t>’</a:t>
            </a:r>
          </a:p>
          <a:p>
            <a:pPr marL="0" indent="0">
              <a:buNone/>
            </a:pPr>
            <a:r>
              <a:rPr lang="en-US" sz="4300" dirty="0" smtClean="0"/>
              <a:t>1970 </a:t>
            </a:r>
            <a:r>
              <a:rPr lang="en-US" sz="4300" dirty="0"/>
              <a:t>T</a:t>
            </a:r>
            <a:r>
              <a:rPr lang="en-US" sz="4300" dirty="0" smtClean="0"/>
              <a:t>extbook publishers for universities have every 2-3 year edition changes to enact planned obsolescence (cannot reuse last edition) resulting in more student debt; reshuffle content with few real changes in substance year to year</a:t>
            </a:r>
          </a:p>
          <a:p>
            <a:pPr marL="0" indent="0">
              <a:buNone/>
            </a:pPr>
            <a:r>
              <a:rPr lang="en-US" sz="4300" dirty="0" smtClean="0"/>
              <a:t>1975 Bic’s Plastic razors displace life-long stainless steel razor by using planned obsolescence (disposable)</a:t>
            </a:r>
          </a:p>
          <a:p>
            <a:pPr marL="0" indent="0">
              <a:buNone/>
            </a:pPr>
            <a:r>
              <a:rPr lang="en-US" sz="4300" dirty="0" smtClean="0"/>
              <a:t>1986 Fiji Film’s’ Quicksnap’ single use disposable camera</a:t>
            </a:r>
          </a:p>
          <a:p>
            <a:pPr marL="0" indent="0">
              <a:buNone/>
            </a:pPr>
            <a:r>
              <a:rPr lang="en-US" sz="4300" dirty="0" smtClean="0"/>
              <a:t>2001 Apple iPod planned obsolescence (300 charges limit or 18 months) and sells no replacement battery, just ‘buy new one’</a:t>
            </a:r>
          </a:p>
          <a:p>
            <a:pPr marL="0" indent="0">
              <a:buNone/>
            </a:pPr>
            <a:r>
              <a:rPr lang="en-US" sz="4300" dirty="0" smtClean="0"/>
              <a:t>2007 Inkjet printers have planned obsolescence chip with limit on number of copies, then message: </a:t>
            </a:r>
            <a:r>
              <a:rPr lang="en-US" sz="4300" dirty="0"/>
              <a:t>"Parts inside the printer have reached the end of their service </a:t>
            </a:r>
            <a:r>
              <a:rPr lang="en-US" sz="4300" dirty="0" smtClean="0"/>
              <a:t>life” when they hadn’t; or “Replace ink cartridge” (but 20% remains)</a:t>
            </a:r>
          </a:p>
          <a:p>
            <a:pPr marL="0" indent="0">
              <a:buNone/>
            </a:pPr>
            <a:r>
              <a:rPr lang="en-US" sz="4300" dirty="0" smtClean="0"/>
              <a:t>2008 MacBook Air (RAM inaccessible for upgrade)</a:t>
            </a:r>
          </a:p>
          <a:p>
            <a:pPr marL="0" indent="0">
              <a:buNone/>
            </a:pPr>
            <a:r>
              <a:rPr lang="en-US" sz="4300" dirty="0" smtClean="0"/>
              <a:t>2009 E-waste of 1</a:t>
            </a:r>
            <a:r>
              <a:rPr lang="en-US" sz="4300" baseline="30000" dirty="0" smtClean="0"/>
              <a:t>st</a:t>
            </a:r>
            <a:r>
              <a:rPr lang="en-US" sz="4300" dirty="0" smtClean="0"/>
              <a:t> world to underground village child labor in Ghana, China, India and so on  </a:t>
            </a:r>
            <a:r>
              <a:rPr lang="en-US" sz="4300" dirty="0" smtClean="0">
                <a:hlinkClick r:id="rId8"/>
              </a:rPr>
              <a:t>See YouTube</a:t>
            </a:r>
            <a:endParaRPr lang="en-US" sz="4300" dirty="0" smtClean="0"/>
          </a:p>
          <a:p>
            <a:pPr marL="0" indent="0">
              <a:buNone/>
            </a:pPr>
            <a:r>
              <a:rPr lang="en-US" sz="4300" dirty="0" smtClean="0"/>
              <a:t>2013 HTC One smartphone difficult to open for repair without damaging case</a:t>
            </a:r>
          </a:p>
        </p:txBody>
      </p:sp>
    </p:spTree>
    <p:extLst>
      <p:ext uri="{BB962C8B-B14F-4D97-AF65-F5344CB8AC3E}">
        <p14:creationId xmlns:p14="http://schemas.microsoft.com/office/powerpoint/2010/main" val="42360968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NMSU have less Planned Obsolescence? </a:t>
            </a:r>
            <a:endParaRPr lang="en-US" dirty="0"/>
          </a:p>
        </p:txBody>
      </p:sp>
      <p:sp>
        <p:nvSpPr>
          <p:cNvPr id="3" name="Content Placeholder 2"/>
          <p:cNvSpPr>
            <a:spLocks noGrp="1"/>
          </p:cNvSpPr>
          <p:nvPr>
            <p:ph idx="1"/>
          </p:nvPr>
        </p:nvSpPr>
        <p:spPr/>
        <p:txBody>
          <a:bodyPr/>
          <a:lstStyle/>
          <a:p>
            <a:pPr marL="0" indent="0">
              <a:buNone/>
            </a:pPr>
            <a:r>
              <a:rPr lang="en-US" dirty="0"/>
              <a:t>T</a:t>
            </a:r>
            <a:r>
              <a:rPr lang="en-US" dirty="0" smtClean="0"/>
              <a:t>extbook publishers for universities </a:t>
            </a:r>
            <a:r>
              <a:rPr lang="en-US" dirty="0"/>
              <a:t>have every 2-3 year edition changes to enact planned obsolescence (cannot reuse last edition) resulting in more student debt; reshuffle content with few real changes in substance year to </a:t>
            </a:r>
            <a:r>
              <a:rPr lang="en-US" dirty="0" smtClean="0"/>
              <a:t>year</a:t>
            </a:r>
          </a:p>
          <a:p>
            <a:pPr marL="0" indent="0" algn="ctr">
              <a:buNone/>
            </a:pPr>
            <a:r>
              <a:rPr lang="en-US" b="1" dirty="0" smtClean="0">
                <a:solidFill>
                  <a:srgbClr val="FF0000"/>
                </a:solidFill>
              </a:rPr>
              <a:t>Quality Education can mean NO MORE PLANNED TEXTBOOK OBSOLESCENCE</a:t>
            </a:r>
            <a:endParaRPr lang="en-US" b="1" dirty="0">
              <a:solidFill>
                <a:srgbClr val="FF0000"/>
              </a:solidFill>
            </a:endParaRPr>
          </a:p>
          <a:p>
            <a:pPr marL="0" indent="0">
              <a:buNone/>
            </a:pPr>
            <a:endParaRPr lang="en-US" dirty="0"/>
          </a:p>
        </p:txBody>
      </p:sp>
    </p:spTree>
    <p:extLst>
      <p:ext uri="{BB962C8B-B14F-4D97-AF65-F5344CB8AC3E}">
        <p14:creationId xmlns:p14="http://schemas.microsoft.com/office/powerpoint/2010/main" val="25681114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5610"/>
          </a:xfrm>
        </p:spPr>
        <p:txBody>
          <a:bodyPr>
            <a:normAutofit fontScale="90000"/>
          </a:bodyPr>
          <a:lstStyle/>
          <a:p>
            <a:r>
              <a:rPr lang="en-US" b="1" dirty="0" smtClean="0">
                <a:solidFill>
                  <a:srgbClr val="FF0000"/>
                </a:solidFill>
              </a:rPr>
              <a:t>History of Planned Obsolescence </a:t>
            </a:r>
            <a:endParaRPr lang="en-US" b="1" dirty="0">
              <a:solidFill>
                <a:srgbClr val="FF0000"/>
              </a:solidFill>
            </a:endParaRPr>
          </a:p>
        </p:txBody>
      </p:sp>
      <p:sp>
        <p:nvSpPr>
          <p:cNvPr id="3" name="Content Placeholder 2"/>
          <p:cNvSpPr>
            <a:spLocks noGrp="1"/>
          </p:cNvSpPr>
          <p:nvPr>
            <p:ph idx="1"/>
          </p:nvPr>
        </p:nvSpPr>
        <p:spPr>
          <a:xfrm>
            <a:off x="171967" y="820248"/>
            <a:ext cx="8972033" cy="6037752"/>
          </a:xfrm>
        </p:spPr>
        <p:txBody>
          <a:bodyPr>
            <a:normAutofit fontScale="62500" lnSpcReduction="20000"/>
          </a:bodyPr>
          <a:lstStyle/>
          <a:p>
            <a:pPr marL="0" indent="0">
              <a:buNone/>
            </a:pPr>
            <a:r>
              <a:rPr lang="en-US" dirty="0" smtClean="0"/>
              <a:t>1924 </a:t>
            </a:r>
            <a:r>
              <a:rPr lang="en-US" dirty="0"/>
              <a:t>Phoebus Cartel formed to limit life span of incandescent bulb to 1,000 </a:t>
            </a:r>
            <a:r>
              <a:rPr lang="en-US" dirty="0" smtClean="0"/>
              <a:t>hours </a:t>
            </a:r>
            <a:r>
              <a:rPr lang="en-US" dirty="0" smtClean="0">
                <a:hlinkClick r:id="rId3"/>
              </a:rPr>
              <a:t>Timeline YouTube</a:t>
            </a:r>
            <a:endParaRPr lang="en-US" dirty="0" smtClean="0"/>
          </a:p>
          <a:p>
            <a:pPr marL="0" indent="0">
              <a:buNone/>
            </a:pPr>
            <a:r>
              <a:rPr lang="en-US" dirty="0" smtClean="0"/>
              <a:t>1920s Alfred P. Sloan of GM, saw planned obsolescence as a way to gain strategic advantage over Henry Ford’s Model T (comes in one style and one color)</a:t>
            </a:r>
          </a:p>
          <a:p>
            <a:r>
              <a:rPr lang="en-US" dirty="0" smtClean="0"/>
              <a:t>How did Sloan do it? By introducing new color and style changes each year</a:t>
            </a:r>
          </a:p>
          <a:p>
            <a:pPr marL="0" indent="0">
              <a:buNone/>
            </a:pPr>
            <a:r>
              <a:rPr lang="en-US" dirty="0" smtClean="0"/>
              <a:t>1932 Bernard London wrote a paper “Ending the Depression through Planned Obsolescence” </a:t>
            </a:r>
          </a:p>
          <a:p>
            <a:r>
              <a:rPr lang="en-US" dirty="0" smtClean="0">
                <a:sym typeface="Wingdings"/>
              </a:rPr>
              <a:t></a:t>
            </a:r>
            <a:r>
              <a:rPr lang="en-US" dirty="0" smtClean="0"/>
              <a:t> federal government print expiration dates on otherwise durable goods to urge purchasing. “Furniture and clothing and other commodities should have a span of life, just as humans have”</a:t>
            </a:r>
            <a:r>
              <a:rPr lang="mr-IN" dirty="0" smtClean="0"/>
              <a:t>…</a:t>
            </a:r>
            <a:r>
              <a:rPr lang="en-US" dirty="0" smtClean="0"/>
              <a:t> “They should be retired, and replaced by fresh merchandise. It should be the duty of the State as the regulator of business to see that the system functions smoothly.”</a:t>
            </a:r>
          </a:p>
          <a:p>
            <a:pPr marL="0" indent="0">
              <a:buNone/>
            </a:pPr>
            <a:r>
              <a:rPr lang="en-US" dirty="0" smtClean="0"/>
              <a:t>1954 Brooks Stevens told advertising conference: “Instill in the buyer,” “the desire to own something a little newer, a little better, a little sooner than is necessary.”</a:t>
            </a:r>
          </a:p>
          <a:p>
            <a:pPr marL="0" indent="0">
              <a:buNone/>
            </a:pPr>
            <a:r>
              <a:rPr lang="en-US" dirty="0" smtClean="0"/>
              <a:t>1960 Vance Packard’s book THE WASTEMAKER (people buy more than they need and cause harm)</a:t>
            </a:r>
          </a:p>
          <a:p>
            <a:pPr marL="0" indent="0">
              <a:buNone/>
            </a:pPr>
            <a:r>
              <a:rPr lang="en-US" dirty="0" smtClean="0"/>
              <a:t>1973 Oil crisis say government raising emissions standards; consumers stopped buying next year’s GM/Ford/Chrysler model’s (planned obsolescence) color &amp; style trip package and got more practical </a:t>
            </a:r>
            <a:r>
              <a:rPr lang="en-US" dirty="0" smtClean="0">
                <a:sym typeface="Wingdings"/>
              </a:rPr>
              <a:t>bought functional compact cars from Asia</a:t>
            </a:r>
          </a:p>
          <a:p>
            <a:pPr marL="0" indent="0">
              <a:buNone/>
            </a:pPr>
            <a:r>
              <a:rPr lang="en-US" dirty="0" smtClean="0">
                <a:sym typeface="Wingdings"/>
              </a:rPr>
              <a:t>2007 Apple begins to sell iPhone (now has sold one billion) and does it by planned obsolescence (18 to 24 month turnover by making battery price almost cost of new phone)</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13892937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89996"/>
            <a:ext cx="8229600" cy="306334"/>
          </a:xfrm>
        </p:spPr>
        <p:txBody>
          <a:bodyPr>
            <a:noAutofit/>
          </a:bodyPr>
          <a:lstStyle/>
          <a:p>
            <a:r>
              <a:rPr lang="en-US" sz="1600" dirty="0" smtClean="0">
                <a:hlinkClick r:id="rId2"/>
              </a:rPr>
              <a:t>https://www.cnet.com/news/your-smartphones-secret-afterlife-smartphones-unlocked/</a:t>
            </a:r>
            <a:r>
              <a:rPr lang="en-US" sz="1600" dirty="0" smtClean="0"/>
              <a:t> </a:t>
            </a:r>
            <a:endParaRPr lang="en-US" sz="1600" dirty="0"/>
          </a:p>
        </p:txBody>
      </p:sp>
      <p:pic>
        <p:nvPicPr>
          <p:cNvPr id="4" name="Content Placeholder 3"/>
          <p:cNvPicPr>
            <a:picLocks noGrp="1" noChangeAspect="1"/>
          </p:cNvPicPr>
          <p:nvPr>
            <p:ph idx="1"/>
          </p:nvPr>
        </p:nvPicPr>
        <p:blipFill>
          <a:blip r:embed="rId3"/>
          <a:srcRect t="16285" b="16285"/>
          <a:stretch>
            <a:fillRect/>
          </a:stretch>
        </p:blipFill>
        <p:spPr>
          <a:xfrm>
            <a:off x="351375" y="1679579"/>
            <a:ext cx="8229600" cy="4525963"/>
          </a:xfrm>
        </p:spPr>
      </p:pic>
      <p:sp>
        <p:nvSpPr>
          <p:cNvPr id="5" name="TextBox 4"/>
          <p:cNvSpPr txBox="1"/>
          <p:nvPr/>
        </p:nvSpPr>
        <p:spPr>
          <a:xfrm>
            <a:off x="555585" y="383664"/>
            <a:ext cx="8399913" cy="646331"/>
          </a:xfrm>
          <a:prstGeom prst="rect">
            <a:avLst/>
          </a:prstGeom>
          <a:noFill/>
        </p:spPr>
        <p:txBody>
          <a:bodyPr wrap="square" rtlCol="0">
            <a:spAutoFit/>
          </a:bodyPr>
          <a:lstStyle/>
          <a:p>
            <a:r>
              <a:rPr lang="en-US" dirty="0" smtClean="0"/>
              <a:t>What happens to the Cell Phones, Computers, &amp; Printers you donate or turn over to recycling?</a:t>
            </a:r>
            <a:endParaRPr lang="en-US" dirty="0"/>
          </a:p>
        </p:txBody>
      </p:sp>
    </p:spTree>
    <p:extLst>
      <p:ext uri="{BB962C8B-B14F-4D97-AF65-F5344CB8AC3E}">
        <p14:creationId xmlns:p14="http://schemas.microsoft.com/office/powerpoint/2010/main" val="21398948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114" y="6302348"/>
            <a:ext cx="8229600" cy="555652"/>
          </a:xfrm>
        </p:spPr>
        <p:txBody>
          <a:bodyPr>
            <a:noAutofit/>
          </a:bodyPr>
          <a:lstStyle/>
          <a:p>
            <a:r>
              <a:rPr lang="en-US" sz="1600" dirty="0" smtClean="0">
                <a:hlinkClick r:id="rId2"/>
              </a:rPr>
              <a:t>https://www.cnet.com/news/your-smartphones-secret-afterlife-smartphones-unlocked/</a:t>
            </a:r>
            <a:r>
              <a:rPr lang="en-US" sz="1600" dirty="0" smtClean="0"/>
              <a:t> </a:t>
            </a:r>
            <a:endParaRPr lang="en-US" sz="1600" dirty="0"/>
          </a:p>
        </p:txBody>
      </p:sp>
      <p:pic>
        <p:nvPicPr>
          <p:cNvPr id="4" name="Picture 3"/>
          <p:cNvPicPr>
            <a:picLocks noChangeAspect="1"/>
          </p:cNvPicPr>
          <p:nvPr/>
        </p:nvPicPr>
        <p:blipFill>
          <a:blip r:embed="rId3"/>
          <a:stretch>
            <a:fillRect/>
          </a:stretch>
        </p:blipFill>
        <p:spPr>
          <a:xfrm>
            <a:off x="0" y="145528"/>
            <a:ext cx="9144000" cy="6257697"/>
          </a:xfrm>
          <a:prstGeom prst="rect">
            <a:avLst/>
          </a:prstGeom>
        </p:spPr>
      </p:pic>
    </p:spTree>
    <p:extLst>
      <p:ext uri="{BB962C8B-B14F-4D97-AF65-F5344CB8AC3E}">
        <p14:creationId xmlns:p14="http://schemas.microsoft.com/office/powerpoint/2010/main" val="173964677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happens to NMSU E-Waste?</a:t>
            </a:r>
            <a:br>
              <a:rPr lang="en-US" b="1" dirty="0" smtClean="0"/>
            </a:br>
            <a:r>
              <a:rPr lang="en-US" dirty="0" smtClean="0"/>
              <a:t/>
            </a:r>
            <a:br>
              <a:rPr lang="en-US" dirty="0" smtClean="0"/>
            </a:br>
            <a:endParaRPr lang="en-US" dirty="0"/>
          </a:p>
        </p:txBody>
      </p:sp>
      <p:sp>
        <p:nvSpPr>
          <p:cNvPr id="5" name="Content Placeholder 4"/>
          <p:cNvSpPr>
            <a:spLocks noGrp="1"/>
          </p:cNvSpPr>
          <p:nvPr>
            <p:ph idx="1"/>
          </p:nvPr>
        </p:nvSpPr>
        <p:spPr>
          <a:xfrm>
            <a:off x="457200" y="1018089"/>
            <a:ext cx="8229600" cy="4525963"/>
          </a:xfrm>
        </p:spPr>
        <p:txBody>
          <a:bodyPr>
            <a:normAutofit fontScale="92500"/>
          </a:bodyPr>
          <a:lstStyle/>
          <a:p>
            <a:r>
              <a:rPr lang="en-US" dirty="0" smtClean="0"/>
              <a:t>Electronic waste is a huge problem around the globe. The worst-case scenario is that electronic trash winds up in unregulated or mismanaged heaps, slowly leaking corrosive chemicals into the soil and water table.</a:t>
            </a:r>
          </a:p>
          <a:p>
            <a:r>
              <a:rPr lang="en-US" dirty="0" smtClean="0"/>
              <a:t>U.S. generates upwards of 2.37 million tons of electronic waste materials each year, according to an EPA </a:t>
            </a:r>
            <a:r>
              <a:rPr lang="en-US" dirty="0" smtClean="0">
                <a:hlinkClick r:id="rId2"/>
              </a:rPr>
              <a:t>2009 report. </a:t>
            </a:r>
            <a:endParaRPr lang="en-US" dirty="0" smtClean="0"/>
          </a:p>
          <a:p>
            <a:r>
              <a:rPr lang="en-US" dirty="0" smtClean="0"/>
              <a:t>US turns over 130 million cell phones each year</a:t>
            </a:r>
          </a:p>
          <a:p>
            <a:endParaRPr lang="en-US" dirty="0"/>
          </a:p>
        </p:txBody>
      </p:sp>
    </p:spTree>
    <p:extLst>
      <p:ext uri="{BB962C8B-B14F-4D97-AF65-F5344CB8AC3E}">
        <p14:creationId xmlns:p14="http://schemas.microsoft.com/office/powerpoint/2010/main" val="6945331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Plastic and Quality Education</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FF0000"/>
                </a:solidFill>
              </a:rPr>
              <a:t>Plastic </a:t>
            </a:r>
            <a:r>
              <a:rPr lang="en-US" dirty="0">
                <a:solidFill>
                  <a:srgbClr val="FF0000"/>
                </a:solidFill>
              </a:rPr>
              <a:t>comes from the Greek verb </a:t>
            </a:r>
            <a:r>
              <a:rPr lang="en-US" i="1" dirty="0">
                <a:solidFill>
                  <a:srgbClr val="FF0000"/>
                </a:solidFill>
              </a:rPr>
              <a:t>plassein</a:t>
            </a:r>
            <a:r>
              <a:rPr lang="en-US" dirty="0">
                <a:solidFill>
                  <a:srgbClr val="FF0000"/>
                </a:solidFill>
              </a:rPr>
              <a:t>, which means "to mold or shape." </a:t>
            </a:r>
            <a:endParaRPr lang="en-US" dirty="0" smtClean="0">
              <a:solidFill>
                <a:srgbClr val="FF0000"/>
              </a:solidFill>
            </a:endParaRPr>
          </a:p>
          <a:p>
            <a:pPr marL="0" indent="0">
              <a:buNone/>
            </a:pPr>
            <a:endParaRPr lang="en-US" dirty="0"/>
          </a:p>
          <a:p>
            <a:pPr marL="0" indent="0">
              <a:buNone/>
            </a:pPr>
            <a:r>
              <a:rPr lang="en-US" dirty="0" smtClean="0"/>
              <a:t>How does use of Plastic in Planned Obsolescence shape and mold education?</a:t>
            </a:r>
          </a:p>
          <a:p>
            <a:pPr marL="0" indent="0">
              <a:buNone/>
            </a:pPr>
            <a:r>
              <a:rPr lang="en-US" dirty="0" smtClean="0"/>
              <a:t>Short Answer: The hidden curriculum of plastic education without regard to the health, poverty, and justice consequences for the world. </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347245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597"/>
            <a:ext cx="8352788" cy="400082"/>
          </a:xfrm>
        </p:spPr>
        <p:txBody>
          <a:bodyPr>
            <a:normAutofit fontScale="90000"/>
          </a:bodyPr>
          <a:lstStyle/>
          <a:p>
            <a:r>
              <a:rPr lang="en-US" dirty="0" smtClean="0"/>
              <a:t>Plastic History</a:t>
            </a:r>
            <a:endParaRPr lang="en-US" dirty="0"/>
          </a:p>
        </p:txBody>
      </p:sp>
      <p:sp>
        <p:nvSpPr>
          <p:cNvPr id="3" name="Content Placeholder 2"/>
          <p:cNvSpPr>
            <a:spLocks noGrp="1"/>
          </p:cNvSpPr>
          <p:nvPr>
            <p:ph idx="1"/>
          </p:nvPr>
        </p:nvSpPr>
        <p:spPr>
          <a:xfrm>
            <a:off x="0" y="659897"/>
            <a:ext cx="9144000" cy="6383321"/>
          </a:xfrm>
        </p:spPr>
        <p:txBody>
          <a:bodyPr>
            <a:noAutofit/>
          </a:bodyPr>
          <a:lstStyle/>
          <a:p>
            <a:r>
              <a:rPr lang="en-US" sz="2000" dirty="0" smtClean="0"/>
              <a:t>1534 Marco Polo encounters early version of Shellac in Orient made by beetles in </a:t>
            </a:r>
            <a:r>
              <a:rPr lang="en-US" sz="2000" dirty="0"/>
              <a:t>Lac Tree; 1856 Shellac - Invented by Alfred </a:t>
            </a:r>
            <a:r>
              <a:rPr lang="en-US" sz="2000" dirty="0" err="1"/>
              <a:t>Critchlow</a:t>
            </a:r>
            <a:r>
              <a:rPr lang="en-US" sz="2000" dirty="0"/>
              <a:t> and Samuel </a:t>
            </a:r>
            <a:r>
              <a:rPr lang="en-US" sz="2000" dirty="0" smtClean="0"/>
              <a:t>Peck</a:t>
            </a:r>
            <a:r>
              <a:rPr lang="en-US" sz="2000" dirty="0" smtClean="0"/>
              <a:t>;</a:t>
            </a:r>
            <a:r>
              <a:rPr lang="en-US" sz="2000" dirty="0" smtClean="0"/>
              <a:t>; </a:t>
            </a:r>
            <a:r>
              <a:rPr lang="en-US" sz="2000" dirty="0"/>
              <a:t>1876 Henry Perkin perfects a way to turn coal tar into shellac &amp; by WWI polyurethane  lacquers </a:t>
            </a:r>
            <a:r>
              <a:rPr lang="en-US" sz="2000" dirty="0" err="1" smtClean="0"/>
              <a:t>emerge;After</a:t>
            </a:r>
            <a:r>
              <a:rPr lang="en-US" sz="2000" dirty="0" smtClean="0"/>
              <a:t> </a:t>
            </a:r>
            <a:r>
              <a:rPr lang="en-US" sz="2000" dirty="0"/>
              <a:t>WWI the Beatle-production-method gives way to Polyurethane chemistry</a:t>
            </a:r>
            <a:endParaRPr lang="en-US" sz="2000" dirty="0" smtClean="0"/>
          </a:p>
          <a:p>
            <a:r>
              <a:rPr lang="en-US" sz="2000" dirty="0" smtClean="0"/>
              <a:t>1839 </a:t>
            </a:r>
            <a:r>
              <a:rPr lang="en-US" sz="2000" dirty="0"/>
              <a:t>- </a:t>
            </a:r>
            <a:r>
              <a:rPr lang="en-US" sz="2000" dirty="0">
                <a:hlinkClick r:id="rId3"/>
              </a:rPr>
              <a:t>Polystyrene or PS discovered by Eduard </a:t>
            </a:r>
            <a:r>
              <a:rPr lang="en-US" sz="2000" dirty="0" smtClean="0">
                <a:hlinkClick r:id="rId3"/>
              </a:rPr>
              <a:t>Simon</a:t>
            </a:r>
            <a:r>
              <a:rPr lang="en-US" sz="2000" dirty="0" smtClean="0"/>
              <a:t>; made </a:t>
            </a:r>
            <a:r>
              <a:rPr lang="en-US" sz="2000" dirty="0" smtClean="0"/>
              <a:t>practical </a:t>
            </a:r>
            <a:r>
              <a:rPr lang="en-US" sz="2000" dirty="0" smtClean="0"/>
              <a:t>in 1938 by Ray </a:t>
            </a:r>
            <a:r>
              <a:rPr lang="en-US" sz="2000" dirty="0"/>
              <a:t>McIntire, working for Dow Chemicals, invented </a:t>
            </a:r>
            <a:r>
              <a:rPr lang="en-US" sz="2000" b="1" dirty="0"/>
              <a:t>Styrofoam</a:t>
            </a:r>
            <a:r>
              <a:rPr lang="en-US" sz="2000" dirty="0"/>
              <a:t> (polystyrene foam</a:t>
            </a:r>
            <a:r>
              <a:rPr lang="en-US" sz="2000" dirty="0" smtClean="0"/>
              <a:t>)</a:t>
            </a:r>
          </a:p>
          <a:p>
            <a:r>
              <a:rPr lang="en-US" sz="2000" dirty="0" smtClean="0"/>
              <a:t>1863 Billiard ball manufacturer offered $10,000 to anyone inventing alternative to ivory for making billiard balls</a:t>
            </a:r>
          </a:p>
          <a:p>
            <a:r>
              <a:rPr lang="en-US" sz="2000" dirty="0" smtClean="0"/>
              <a:t>1867 NYT warned elephants going extinct due to insatiable Victorian age demand for ivory, mostly for making billiard balls.</a:t>
            </a:r>
          </a:p>
          <a:p>
            <a:r>
              <a:rPr lang="en-US" sz="2000" dirty="0" smtClean="0"/>
              <a:t>1869 John Wesley Hyatt invented </a:t>
            </a:r>
            <a:r>
              <a:rPr lang="en-US" sz="2000" b="1" dirty="0" smtClean="0"/>
              <a:t>plastic cellulose </a:t>
            </a:r>
            <a:r>
              <a:rPr lang="en-US" sz="2000" dirty="0" smtClean="0"/>
              <a:t>from cotton fiber (</a:t>
            </a:r>
            <a:r>
              <a:rPr lang="en-US" sz="2000" dirty="0" smtClean="0">
                <a:hlinkClick r:id="rId4"/>
              </a:rPr>
              <a:t>Source</a:t>
            </a:r>
            <a:r>
              <a:rPr lang="en-US" sz="2000" dirty="0" smtClean="0"/>
              <a:t>)</a:t>
            </a:r>
          </a:p>
          <a:p>
            <a:pPr marL="457200" lvl="1" indent="0">
              <a:buNone/>
            </a:pPr>
            <a:r>
              <a:rPr lang="en-US" sz="2000" dirty="0" smtClean="0"/>
              <a:t>“</a:t>
            </a:r>
            <a:r>
              <a:rPr lang="en-US" sz="2000" dirty="0"/>
              <a:t>It lacked the bounce and resilience of ivory, and it was highly volatile. The first balls Hyatt made produced a loud crack, like a shotgun blast, when they knocked into each other. One Colorado saloonkeeper wrote Hyatt that "he didn't mind, but every time the balls collided, every man in the room pulled a </a:t>
            </a:r>
            <a:r>
              <a:rPr lang="en-US" sz="2000" dirty="0" smtClean="0"/>
              <a:t>gun”; not great for billiard balls, but useful for combs and making celluloid film; DuPont bought one of the original cellulose plastic companies</a:t>
            </a:r>
          </a:p>
        </p:txBody>
      </p:sp>
    </p:spTree>
    <p:extLst>
      <p:ext uri="{BB962C8B-B14F-4D97-AF65-F5344CB8AC3E}">
        <p14:creationId xmlns:p14="http://schemas.microsoft.com/office/powerpoint/2010/main" val="24299319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212"/>
            <a:ext cx="8229600" cy="209844"/>
          </a:xfrm>
        </p:spPr>
        <p:txBody>
          <a:bodyPr>
            <a:normAutofit fontScale="90000"/>
          </a:bodyPr>
          <a:lstStyle/>
          <a:p>
            <a:r>
              <a:rPr lang="en-US" dirty="0" smtClean="0"/>
              <a:t>Plastic History Continued</a:t>
            </a:r>
            <a:endParaRPr lang="en-US" dirty="0"/>
          </a:p>
        </p:txBody>
      </p:sp>
      <p:sp>
        <p:nvSpPr>
          <p:cNvPr id="3" name="Content Placeholder 2"/>
          <p:cNvSpPr>
            <a:spLocks noGrp="1"/>
          </p:cNvSpPr>
          <p:nvPr>
            <p:ph idx="1"/>
          </p:nvPr>
        </p:nvSpPr>
        <p:spPr>
          <a:xfrm>
            <a:off x="0" y="502732"/>
            <a:ext cx="9144000" cy="5860804"/>
          </a:xfrm>
        </p:spPr>
        <p:txBody>
          <a:bodyPr>
            <a:noAutofit/>
          </a:bodyPr>
          <a:lstStyle/>
          <a:p>
            <a:r>
              <a:rPr lang="en-US" sz="1600" dirty="0" smtClean="0"/>
              <a:t>1872 </a:t>
            </a:r>
            <a:r>
              <a:rPr lang="en-US" sz="1600" b="1" dirty="0" smtClean="0"/>
              <a:t>PVC </a:t>
            </a:r>
            <a:r>
              <a:rPr lang="en-US" sz="1600" b="1" dirty="0"/>
              <a:t>(Polyvinyl chloride) </a:t>
            </a:r>
            <a:r>
              <a:rPr lang="en-US" sz="1600" dirty="0"/>
              <a:t>invented by Eugene Baumann, but he did not apply for patent, and it was pretty useless until 1926 when Waldo </a:t>
            </a:r>
            <a:r>
              <a:rPr lang="en-US" sz="1600" dirty="0" err="1"/>
              <a:t>Lonsbury</a:t>
            </a:r>
            <a:r>
              <a:rPr lang="en-US" sz="1600" dirty="0"/>
              <a:t> </a:t>
            </a:r>
            <a:r>
              <a:rPr lang="en-US" sz="1600" dirty="0" err="1"/>
              <a:t>Semon</a:t>
            </a:r>
            <a:r>
              <a:rPr lang="en-US" sz="1600" dirty="0" smtClean="0"/>
              <a:t>, working </a:t>
            </a:r>
            <a:r>
              <a:rPr lang="en-US" sz="1600" dirty="0"/>
              <a:t>for the B.F. Goodrich Company in the United States as a researcher, when he invented plasticized polyvinyl chloride, and golf balls and heels on shoes were made</a:t>
            </a:r>
          </a:p>
          <a:p>
            <a:r>
              <a:rPr lang="en-US" sz="1600" dirty="0"/>
              <a:t>1907 Leo Bakelite invented first </a:t>
            </a:r>
            <a:r>
              <a:rPr lang="en-US" sz="1600" b="1" dirty="0"/>
              <a:t>synthetic fossil fuel plastic </a:t>
            </a:r>
            <a:r>
              <a:rPr lang="en-US" sz="1600" dirty="0"/>
              <a:t>to replace shellac. He used formaldehyde with phenol, a waste product of coal. The Bakelite combs, phones, radio consoles were made by baking the chemicals in a mold. </a:t>
            </a:r>
          </a:p>
          <a:p>
            <a:r>
              <a:rPr lang="en-US" sz="1600" dirty="0"/>
              <a:t>1933 R.O Gibson and E.W. </a:t>
            </a:r>
            <a:r>
              <a:rPr lang="en-US" sz="1600" dirty="0" err="1"/>
              <a:t>Fawcetts</a:t>
            </a:r>
            <a:r>
              <a:rPr lang="en-US" sz="1600" dirty="0"/>
              <a:t>, working for the Imperial Chemical Industries Research Lab, accidentally created a white, waxy substance called, </a:t>
            </a:r>
            <a:r>
              <a:rPr lang="en-US" sz="1600" b="1" dirty="0"/>
              <a:t>Polyethylene</a:t>
            </a:r>
            <a:r>
              <a:rPr lang="en-US" sz="1600" dirty="0"/>
              <a:t>. Used in WWII to insulate underwater cable and radar</a:t>
            </a:r>
          </a:p>
          <a:p>
            <a:r>
              <a:rPr lang="en-US" sz="1600" dirty="0"/>
              <a:t>1935, Wallace Carothers, working for DuPont, invented </a:t>
            </a:r>
            <a:r>
              <a:rPr lang="en-US" sz="1600" b="1" dirty="0"/>
              <a:t>Nylon</a:t>
            </a:r>
            <a:r>
              <a:rPr lang="en-US" sz="1600" dirty="0"/>
              <a:t>, and tragically committed suicide 1937.  DuPont advertised nylon ‘as strong as steel’ and it was too strong, and DuPont sent chemists back to the drawing board to make it fragile so stocking would run. </a:t>
            </a:r>
            <a:r>
              <a:rPr lang="en-US" sz="1600" b="1" i="1" dirty="0">
                <a:solidFill>
                  <a:srgbClr val="FF0000"/>
                </a:solidFill>
              </a:rPr>
              <a:t>Planned Obsolesce was the DuPont strategy</a:t>
            </a:r>
          </a:p>
          <a:p>
            <a:r>
              <a:rPr lang="en-US" sz="1600" dirty="0"/>
              <a:t>1938 </a:t>
            </a:r>
            <a:r>
              <a:rPr lang="en-US" sz="1600" b="1" dirty="0"/>
              <a:t>- </a:t>
            </a:r>
            <a:r>
              <a:rPr lang="en-US" sz="1600" b="1" dirty="0" err="1"/>
              <a:t>Polytetrafluoroethylene</a:t>
            </a:r>
            <a:r>
              <a:rPr lang="en-US" sz="1600" b="1" dirty="0"/>
              <a:t> or PTFE </a:t>
            </a:r>
            <a:r>
              <a:rPr lang="en-US" sz="1600" dirty="0">
                <a:hlinkClick r:id="rId2"/>
              </a:rPr>
              <a:t>tradenamed Teflon - Invented by Roy </a:t>
            </a:r>
            <a:r>
              <a:rPr lang="en-US" sz="1600" dirty="0" smtClean="0">
                <a:hlinkClick r:id="rId2"/>
              </a:rPr>
              <a:t>Plunkett</a:t>
            </a:r>
            <a:endParaRPr lang="en-US" sz="1600" dirty="0" smtClean="0"/>
          </a:p>
          <a:p>
            <a:r>
              <a:rPr lang="en-US" sz="1600" dirty="0"/>
              <a:t>1941 </a:t>
            </a:r>
            <a:r>
              <a:rPr lang="en-US" sz="1600" b="1" dirty="0"/>
              <a:t>- Polyethylene Terephthalate or </a:t>
            </a:r>
            <a:r>
              <a:rPr lang="en-US" sz="1600" b="1" dirty="0" smtClean="0"/>
              <a:t>PET</a:t>
            </a:r>
            <a:r>
              <a:rPr lang="en-US" sz="1600" dirty="0" smtClean="0"/>
              <a:t> </a:t>
            </a:r>
            <a:r>
              <a:rPr lang="en-US" sz="1600" dirty="0"/>
              <a:t>- Invented by </a:t>
            </a:r>
            <a:r>
              <a:rPr lang="en-US" sz="1600" dirty="0" err="1"/>
              <a:t>Whinfield</a:t>
            </a:r>
            <a:r>
              <a:rPr lang="en-US" sz="1600" dirty="0"/>
              <a:t> and </a:t>
            </a:r>
            <a:r>
              <a:rPr lang="en-US" sz="1600" dirty="0" smtClean="0"/>
              <a:t>Dickson</a:t>
            </a:r>
          </a:p>
          <a:p>
            <a:r>
              <a:rPr lang="en-US" sz="1600" b="1" dirty="0" smtClean="0"/>
              <a:t>1950s </a:t>
            </a:r>
            <a:r>
              <a:rPr lang="mr-IN" sz="1600" b="1" dirty="0" smtClean="0"/>
              <a:t>–</a:t>
            </a:r>
            <a:r>
              <a:rPr lang="en-US" sz="1600" b="1" dirty="0" smtClean="0"/>
              <a:t> Plastic Mass production expands to 1.7million tons per year globally &amp; increases exponentially</a:t>
            </a:r>
          </a:p>
          <a:p>
            <a:r>
              <a:rPr lang="en-US" sz="1600" dirty="0"/>
              <a:t>1951 </a:t>
            </a:r>
            <a:r>
              <a:rPr lang="en-US" sz="1600" b="1" dirty="0"/>
              <a:t>- High-density polyethylene or HDPE</a:t>
            </a:r>
            <a:r>
              <a:rPr lang="en-US" sz="1600" dirty="0"/>
              <a:t> </a:t>
            </a:r>
            <a:r>
              <a:rPr lang="en-US" sz="1600" dirty="0" smtClean="0"/>
              <a:t>trade named </a:t>
            </a:r>
            <a:r>
              <a:rPr lang="en-US" sz="1600" dirty="0" err="1"/>
              <a:t>Marlex</a:t>
            </a:r>
            <a:r>
              <a:rPr lang="en-US" sz="1600" dirty="0"/>
              <a:t> - Invented by Paul Hogan and Robert </a:t>
            </a:r>
            <a:r>
              <a:rPr lang="en-US" sz="1600" dirty="0" smtClean="0"/>
              <a:t>Banks</a:t>
            </a:r>
            <a:endParaRPr lang="en-US" sz="1600" dirty="0"/>
          </a:p>
          <a:p>
            <a:r>
              <a:rPr lang="en-US" sz="1600" dirty="0"/>
              <a:t>1953 Karl Ziegler of the Kaiser Wilhelm Institute and Erhard </a:t>
            </a:r>
            <a:r>
              <a:rPr lang="en-US" sz="1600" dirty="0" err="1"/>
              <a:t>Holzkamp</a:t>
            </a:r>
            <a:r>
              <a:rPr lang="en-US" sz="1600" dirty="0"/>
              <a:t> invented</a:t>
            </a:r>
            <a:r>
              <a:rPr lang="en-US" sz="1600" b="1" dirty="0"/>
              <a:t> HDPE (High Density Polyethylene</a:t>
            </a:r>
            <a:r>
              <a:rPr lang="en-US" sz="1600" b="1" dirty="0" smtClean="0"/>
              <a:t>)</a:t>
            </a:r>
          </a:p>
          <a:p>
            <a:r>
              <a:rPr lang="en-US" sz="1600" b="1" dirty="0" smtClean="0"/>
              <a:t>2014 </a:t>
            </a:r>
            <a:r>
              <a:rPr lang="mr-IN" sz="1600" b="1" dirty="0" smtClean="0"/>
              <a:t>–</a:t>
            </a:r>
            <a:r>
              <a:rPr lang="en-US" sz="1600" b="1" dirty="0" smtClean="0"/>
              <a:t> plastic production 211 million tons per year, globally</a:t>
            </a:r>
          </a:p>
          <a:p>
            <a:r>
              <a:rPr lang="en-US" sz="1600" b="1" dirty="0" smtClean="0"/>
              <a:t>2050 </a:t>
            </a:r>
            <a:r>
              <a:rPr lang="mr-IN" sz="1600" b="1" dirty="0" smtClean="0"/>
              <a:t>–</a:t>
            </a:r>
            <a:r>
              <a:rPr lang="en-US" sz="1600" b="1" dirty="0" smtClean="0"/>
              <a:t> plastic production expected 2000 million tons per year, globally</a:t>
            </a:r>
            <a:endParaRPr lang="en-US" sz="1600" b="1" dirty="0"/>
          </a:p>
        </p:txBody>
      </p:sp>
    </p:spTree>
    <p:extLst>
      <p:ext uri="{BB962C8B-B14F-4D97-AF65-F5344CB8AC3E}">
        <p14:creationId xmlns:p14="http://schemas.microsoft.com/office/powerpoint/2010/main" val="19080759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815"/>
            <a:ext cx="8229600" cy="254554"/>
          </a:xfrm>
        </p:spPr>
        <p:txBody>
          <a:bodyPr>
            <a:normAutofit fontScale="90000"/>
          </a:bodyPr>
          <a:lstStyle/>
          <a:p>
            <a:r>
              <a:rPr lang="en-US" dirty="0" smtClean="0"/>
              <a:t>Plastic Codes and Education</a:t>
            </a:r>
            <a:endParaRPr lang="en-US" dirty="0"/>
          </a:p>
        </p:txBody>
      </p:sp>
      <p:sp>
        <p:nvSpPr>
          <p:cNvPr id="3" name="Content Placeholder 2"/>
          <p:cNvSpPr>
            <a:spLocks noGrp="1"/>
          </p:cNvSpPr>
          <p:nvPr>
            <p:ph idx="1"/>
          </p:nvPr>
        </p:nvSpPr>
        <p:spPr>
          <a:xfrm>
            <a:off x="0" y="502734"/>
            <a:ext cx="9144000" cy="6355266"/>
          </a:xfrm>
        </p:spPr>
        <p:txBody>
          <a:bodyPr>
            <a:normAutofit fontScale="85000" lnSpcReduction="20000"/>
          </a:bodyPr>
          <a:lstStyle/>
          <a:p>
            <a:pPr marL="0" indent="0">
              <a:buNone/>
            </a:pPr>
            <a:r>
              <a:rPr lang="en-US" b="1" dirty="0" smtClean="0">
                <a:solidFill>
                  <a:srgbClr val="FF0000"/>
                </a:solidFill>
              </a:rPr>
              <a:t>#1 PET </a:t>
            </a:r>
            <a:r>
              <a:rPr lang="en-US" b="1" dirty="0">
                <a:solidFill>
                  <a:srgbClr val="FF0000"/>
                </a:solidFill>
              </a:rPr>
              <a:t>Polyethylene </a:t>
            </a:r>
            <a:r>
              <a:rPr lang="en-US" b="1" dirty="0" smtClean="0">
                <a:solidFill>
                  <a:srgbClr val="FF0000"/>
                </a:solidFill>
              </a:rPr>
              <a:t>Terephthalate </a:t>
            </a:r>
            <a:r>
              <a:rPr lang="en-US" dirty="0" smtClean="0">
                <a:sym typeface="Wingdings"/>
              </a:rPr>
              <a:t> Some hazard: </a:t>
            </a:r>
            <a:r>
              <a:rPr lang="en-US" dirty="0" smtClean="0"/>
              <a:t> leaches Antimony metallic toxin when heated, BUT ALL PLASTICS absorb solvents &amp; other toxins during manufacturing, which leach throughout their life cycle; US government (&amp; EPA, &amp; USDA) maintain chemicals in plastics (except #7 BPA in baby bottles) are safe (Beware!)</a:t>
            </a:r>
          </a:p>
          <a:p>
            <a:pPr marL="0" indent="0">
              <a:buNone/>
            </a:pPr>
            <a:r>
              <a:rPr lang="en-US" b="1" dirty="0" smtClean="0">
                <a:solidFill>
                  <a:srgbClr val="FF0000"/>
                </a:solidFill>
              </a:rPr>
              <a:t>#2 HDPE High Density Polyethylene </a:t>
            </a:r>
            <a:r>
              <a:rPr lang="en-US" dirty="0" smtClean="0"/>
              <a:t>used in milk &amp; juice containers, cosmetic &amp; shampoo containers, cereal box liners </a:t>
            </a:r>
            <a:r>
              <a:rPr lang="en-US" dirty="0" smtClean="0">
                <a:sym typeface="Wingdings"/>
              </a:rPr>
              <a:t> Some hazard: produces estrogenic activity altering human cells</a:t>
            </a:r>
          </a:p>
          <a:p>
            <a:pPr marL="0" indent="0">
              <a:buNone/>
            </a:pPr>
            <a:r>
              <a:rPr lang="en-US" b="1" dirty="0" smtClean="0">
                <a:solidFill>
                  <a:srgbClr val="FF0000"/>
                </a:solidFill>
                <a:sym typeface="Wingdings"/>
              </a:rPr>
              <a:t>#3 PVC Polyvinyl Chloride </a:t>
            </a:r>
            <a:r>
              <a:rPr lang="en-US" dirty="0" smtClean="0">
                <a:sym typeface="Wingdings"/>
              </a:rPr>
              <a:t>used in shrink wrap, meat warp, toys, deodorant, raincoats  high hazard: contains softener additive DEHP phthalates that cause asthma, enter blood stream, affect immune system &amp; in males reproductive health. The DiNP substitute for DEHP has same health hazards</a:t>
            </a:r>
          </a:p>
          <a:p>
            <a:pPr marL="0" indent="0">
              <a:buNone/>
            </a:pPr>
            <a:r>
              <a:rPr lang="en-US" b="1" dirty="0" smtClean="0">
                <a:solidFill>
                  <a:srgbClr val="FF0000"/>
                </a:solidFill>
                <a:sym typeface="Wingdings"/>
              </a:rPr>
              <a:t>#4 LDPE Low Density Polyethylene </a:t>
            </a:r>
            <a:r>
              <a:rPr lang="en-US" dirty="0" smtClean="0">
                <a:sym typeface="Wingdings"/>
              </a:rPr>
              <a:t>used for dry cleaning bags, frozen food wraps, produce bags, paper milk cartons, hot &amp; cold drinks, toys, squeezable bottles low hazard</a:t>
            </a:r>
            <a:endParaRPr lang="en-US" dirty="0"/>
          </a:p>
          <a:p>
            <a:endParaRPr lang="en-US" dirty="0"/>
          </a:p>
        </p:txBody>
      </p:sp>
    </p:spTree>
    <p:extLst>
      <p:ext uri="{BB962C8B-B14F-4D97-AF65-F5344CB8AC3E}">
        <p14:creationId xmlns:p14="http://schemas.microsoft.com/office/powerpoint/2010/main" val="25304199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4295609" cy="1551075"/>
          </a:xfrm>
        </p:spPr>
        <p:txBody>
          <a:bodyPr/>
          <a:lstStyle/>
          <a:p>
            <a:r>
              <a:rPr lang="en-US" dirty="0" smtClean="0"/>
              <a:t>My new book</a:t>
            </a:r>
            <a:endParaRPr lang="en-US" dirty="0"/>
          </a:p>
        </p:txBody>
      </p:sp>
      <p:sp>
        <p:nvSpPr>
          <p:cNvPr id="3" name="Content Placeholder 2"/>
          <p:cNvSpPr>
            <a:spLocks noGrp="1"/>
          </p:cNvSpPr>
          <p:nvPr>
            <p:ph idx="1"/>
          </p:nvPr>
        </p:nvSpPr>
        <p:spPr>
          <a:xfrm>
            <a:off x="113267" y="2129999"/>
            <a:ext cx="4410781" cy="4728001"/>
          </a:xfrm>
        </p:spPr>
        <p:txBody>
          <a:bodyPr>
            <a:normAutofit fontScale="77500" lnSpcReduction="20000"/>
          </a:bodyPr>
          <a:lstStyle/>
          <a:p>
            <a:pPr marL="0" indent="0">
              <a:buNone/>
            </a:pPr>
            <a:r>
              <a:rPr lang="en-US" dirty="0" smtClean="0">
                <a:hlinkClick r:id="rId2"/>
              </a:rPr>
              <a:t>Amazon</a:t>
            </a:r>
            <a:endParaRPr lang="en-US" dirty="0"/>
          </a:p>
          <a:p>
            <a:pPr marL="0" indent="0">
              <a:buNone/>
            </a:pPr>
            <a:r>
              <a:rPr lang="en-US" dirty="0" smtClean="0"/>
              <a:t>It is a storytelling research method: e.g. to understand the Existential Crisis New Mexico faces as its oil &amp; gas severance taxes cannot pay for K-12 &amp; Higher Education, and we stay stuck in a 3% State model to finance Higher Ed (less &amp; less) while students tuition go up &amp; up, and textbooks are more  &amp; more expensive with all the planned obsolescence.</a:t>
            </a:r>
            <a:endParaRPr lang="en-US" dirty="0"/>
          </a:p>
        </p:txBody>
      </p:sp>
      <p:pic>
        <p:nvPicPr>
          <p:cNvPr id="5" name="Picture 4" descr="Org research storytelling in action book 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048" y="-1"/>
            <a:ext cx="4619952" cy="6922991"/>
          </a:xfrm>
          <a:prstGeom prst="rect">
            <a:avLst/>
          </a:prstGeom>
        </p:spPr>
      </p:pic>
    </p:spTree>
    <p:extLst>
      <p:ext uri="{BB962C8B-B14F-4D97-AF65-F5344CB8AC3E}">
        <p14:creationId xmlns:p14="http://schemas.microsoft.com/office/powerpoint/2010/main" val="3525283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815"/>
            <a:ext cx="8229600" cy="254554"/>
          </a:xfrm>
        </p:spPr>
        <p:txBody>
          <a:bodyPr>
            <a:normAutofit fontScale="90000"/>
          </a:bodyPr>
          <a:lstStyle/>
          <a:p>
            <a:r>
              <a:rPr lang="en-US" dirty="0" smtClean="0"/>
              <a:t>Plastic Codes and Education</a:t>
            </a:r>
            <a:endParaRPr lang="en-US" dirty="0"/>
          </a:p>
        </p:txBody>
      </p:sp>
      <p:sp>
        <p:nvSpPr>
          <p:cNvPr id="3" name="Content Placeholder 2"/>
          <p:cNvSpPr>
            <a:spLocks noGrp="1"/>
          </p:cNvSpPr>
          <p:nvPr>
            <p:ph idx="1"/>
          </p:nvPr>
        </p:nvSpPr>
        <p:spPr>
          <a:xfrm>
            <a:off x="0" y="502734"/>
            <a:ext cx="9144000" cy="6355266"/>
          </a:xfrm>
        </p:spPr>
        <p:txBody>
          <a:bodyPr>
            <a:normAutofit fontScale="85000" lnSpcReduction="10000"/>
          </a:bodyPr>
          <a:lstStyle/>
          <a:p>
            <a:pPr marL="0" indent="0">
              <a:buNone/>
            </a:pPr>
            <a:r>
              <a:rPr lang="en-US" b="1" dirty="0" smtClean="0">
                <a:solidFill>
                  <a:srgbClr val="FF0000"/>
                </a:solidFill>
              </a:rPr>
              <a:t>#5 PP Polypropylene </a:t>
            </a:r>
            <a:r>
              <a:rPr lang="en-US" dirty="0" smtClean="0"/>
              <a:t>used for yogurt, ketchup  &amp; margarine containers </a:t>
            </a:r>
            <a:r>
              <a:rPr lang="en-US" dirty="0" smtClean="0">
                <a:sym typeface="Wingdings"/>
              </a:rPr>
              <a:t> moderately safe except when microwaved</a:t>
            </a:r>
          </a:p>
          <a:p>
            <a:pPr marL="0" indent="0">
              <a:buNone/>
            </a:pPr>
            <a:r>
              <a:rPr lang="en-US" b="1" dirty="0" smtClean="0">
                <a:solidFill>
                  <a:srgbClr val="FF0000"/>
                </a:solidFill>
                <a:sym typeface="Wingdings"/>
              </a:rPr>
              <a:t>#6 PS Polystyrene (AKA Styrofoam) </a:t>
            </a:r>
            <a:r>
              <a:rPr lang="en-US" dirty="0" smtClean="0">
                <a:sym typeface="Wingdings"/>
              </a:rPr>
              <a:t>used for hot &amp; cold drink cups, plates, container for baked goods  High Risk, styrene linked to cancer (Leukemia),stomach issues; takes 100 years to decompose; leaches faster when heated</a:t>
            </a:r>
          </a:p>
          <a:p>
            <a:pPr marL="0" indent="0">
              <a:buNone/>
            </a:pPr>
            <a:r>
              <a:rPr lang="en-US" b="1" dirty="0" smtClean="0">
                <a:solidFill>
                  <a:srgbClr val="FF0000"/>
                </a:solidFill>
                <a:sym typeface="Wingdings"/>
              </a:rPr>
              <a:t>#7 OTHER (mostly Bisphenol A, aka</a:t>
            </a:r>
            <a:r>
              <a:rPr lang="en-US" dirty="0" smtClean="0"/>
              <a:t> </a:t>
            </a:r>
            <a:r>
              <a:rPr lang="en-US" b="1" dirty="0" smtClean="0">
                <a:solidFill>
                  <a:srgbClr val="FF0000"/>
                </a:solidFill>
                <a:sym typeface="Wingdings"/>
              </a:rPr>
              <a:t>BPA) </a:t>
            </a:r>
            <a:r>
              <a:rPr lang="en-US" dirty="0">
                <a:sym typeface="Wingdings"/>
              </a:rPr>
              <a:t>used </a:t>
            </a:r>
            <a:r>
              <a:rPr lang="en-US" dirty="0" smtClean="0">
                <a:sym typeface="Wingdings"/>
              </a:rPr>
              <a:t>in reusable water bottles, coffee makers, some ketchup bottles, etc.  High Risk cancer, endocrine problems, type 2 diabetes, early onset puberty; leaches at room temp </a:t>
            </a:r>
            <a:r>
              <a:rPr lang="en-US" b="1" dirty="0" smtClean="0">
                <a:sym typeface="Wingdings"/>
              </a:rPr>
              <a:t>BPA banned in US for baby bottles, but USDA claims its safe for all other uses; BPA is banned in EU &amp; Canada; Bisphenol-S (BPS) legal substitute, but has same endergonic disruption; CDC finds 92.6% of Americans have PBA toxins in their bodies</a:t>
            </a:r>
            <a:endParaRPr lang="en-US" dirty="0" smtClean="0">
              <a:sym typeface="Wingdings"/>
            </a:endParaRPr>
          </a:p>
          <a:p>
            <a:pPr marL="0" indent="0">
              <a:buNone/>
            </a:pPr>
            <a:endParaRPr lang="en-US" b="1" dirty="0">
              <a:solidFill>
                <a:srgbClr val="FF0000"/>
              </a:solidFill>
            </a:endParaRPr>
          </a:p>
        </p:txBody>
      </p:sp>
    </p:spTree>
    <p:extLst>
      <p:ext uri="{BB962C8B-B14F-4D97-AF65-F5344CB8AC3E}">
        <p14:creationId xmlns:p14="http://schemas.microsoft.com/office/powerpoint/2010/main" val="33938317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137"/>
            <a:ext cx="8229600" cy="453001"/>
          </a:xfrm>
        </p:spPr>
        <p:txBody>
          <a:bodyPr>
            <a:normAutofit fontScale="90000"/>
          </a:bodyPr>
          <a:lstStyle/>
          <a:p>
            <a:r>
              <a:rPr lang="en-US" dirty="0" smtClean="0"/>
              <a:t>Why NMSU?</a:t>
            </a:r>
            <a:endParaRPr lang="en-US" dirty="0"/>
          </a:p>
        </p:txBody>
      </p:sp>
      <p:sp>
        <p:nvSpPr>
          <p:cNvPr id="3" name="Content Placeholder 2"/>
          <p:cNvSpPr>
            <a:spLocks noGrp="1"/>
          </p:cNvSpPr>
          <p:nvPr>
            <p:ph idx="1"/>
          </p:nvPr>
        </p:nvSpPr>
        <p:spPr>
          <a:xfrm>
            <a:off x="171967" y="687950"/>
            <a:ext cx="8972033" cy="5940182"/>
          </a:xfrm>
        </p:spPr>
        <p:txBody>
          <a:bodyPr>
            <a:normAutofit lnSpcReduction="10000"/>
          </a:bodyPr>
          <a:lstStyle/>
          <a:p>
            <a:r>
              <a:rPr lang="en-US" dirty="0" smtClean="0"/>
              <a:t>Why is </a:t>
            </a:r>
            <a:r>
              <a:rPr lang="en-US" dirty="0"/>
              <a:t>S</a:t>
            </a:r>
            <a:r>
              <a:rPr lang="en-US" dirty="0" smtClean="0"/>
              <a:t>tyrofoam sold by food vendors on NMSU campus? </a:t>
            </a:r>
          </a:p>
          <a:p>
            <a:r>
              <a:rPr lang="en-US" b="1" dirty="0">
                <a:solidFill>
                  <a:srgbClr val="FF0000"/>
                </a:solidFill>
                <a:sym typeface="Wingdings"/>
              </a:rPr>
              <a:t>#6 PS Polystyrene (AKA Styrofoam) </a:t>
            </a:r>
            <a:r>
              <a:rPr lang="en-US" dirty="0">
                <a:sym typeface="Wingdings"/>
              </a:rPr>
              <a:t>used for hot &amp; cold drink cups, plates, container for baked goods  High Risk, styrene linked to cancer (Leukemia),stomach issues; takes 100 years to decompose; leaches faster when </a:t>
            </a:r>
            <a:r>
              <a:rPr lang="en-US" dirty="0" smtClean="0">
                <a:sym typeface="Wingdings"/>
              </a:rPr>
              <a:t>heated</a:t>
            </a:r>
          </a:p>
          <a:p>
            <a:r>
              <a:rPr lang="en-US" dirty="0" smtClean="0">
                <a:sym typeface="Wingdings"/>
              </a:rPr>
              <a:t>Why is Reduce all kinds of Plastic in food and beverage containers, at NMSU not a strategic top priority?</a:t>
            </a:r>
          </a:p>
          <a:p>
            <a:r>
              <a:rPr lang="en-US" dirty="0" smtClean="0">
                <a:sym typeface="Wingdings"/>
              </a:rPr>
              <a:t>Why is plastic in mixed use E-waste not a strategic top priority? Where does NMSU E-waste go?</a:t>
            </a:r>
            <a:endParaRPr lang="en-US" dirty="0">
              <a:sym typeface="Wingdings"/>
            </a:endParaRPr>
          </a:p>
          <a:p>
            <a:endParaRPr lang="en-US" dirty="0"/>
          </a:p>
        </p:txBody>
      </p:sp>
    </p:spTree>
    <p:extLst>
      <p:ext uri="{BB962C8B-B14F-4D97-AF65-F5344CB8AC3E}">
        <p14:creationId xmlns:p14="http://schemas.microsoft.com/office/powerpoint/2010/main" val="123857877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Experimental Studies Find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PE, PP, PS, PVC, and HDPE left 24 hours in sea water, all but PVC had leached identifiable toxic additives and toxics absorbed in production processes such as solvents</a:t>
            </a:r>
          </a:p>
          <a:p>
            <a:r>
              <a:rPr lang="en-US" dirty="0" smtClean="0"/>
              <a:t>2</a:t>
            </a:r>
            <a:r>
              <a:rPr lang="en-US" baseline="30000" dirty="0" smtClean="0"/>
              <a:t>nd</a:t>
            </a:r>
            <a:r>
              <a:rPr lang="en-US" dirty="0" smtClean="0"/>
              <a:t> study 57 to 78 days of LDPE, PET, PS, BPA &amp; PVC in sea water found cumulative effects of emissions of oligmers &amp; additives, including oligomers released from the print on PET bags, with PFC having highest leaching potential of toxic chemicals, heavy metals, pesticides absorbed,, PCBs (polychlorinated biphenyls) that enter animal &amp; marine life (61% considered priority pollutants by U, &amp; 79% by EPA, which ironically claims US plastic safe)</a:t>
            </a:r>
            <a:endParaRPr lang="en-US" dirty="0"/>
          </a:p>
        </p:txBody>
      </p:sp>
    </p:spTree>
    <p:extLst>
      <p:ext uri="{BB962C8B-B14F-4D97-AF65-F5344CB8AC3E}">
        <p14:creationId xmlns:p14="http://schemas.microsoft.com/office/powerpoint/2010/main" val="368759883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671"/>
            <a:ext cx="8229600" cy="333933"/>
          </a:xfrm>
        </p:spPr>
        <p:txBody>
          <a:bodyPr>
            <a:normAutofit fontScale="90000"/>
          </a:bodyPr>
          <a:lstStyle/>
          <a:p>
            <a:r>
              <a:rPr lang="en-US" dirty="0" smtClean="0"/>
              <a:t>Nanoplastic Chemical Cocktail</a:t>
            </a:r>
            <a:endParaRPr lang="en-US" dirty="0"/>
          </a:p>
        </p:txBody>
      </p:sp>
      <p:sp>
        <p:nvSpPr>
          <p:cNvPr id="3" name="Content Placeholder 2"/>
          <p:cNvSpPr>
            <a:spLocks noGrp="1"/>
          </p:cNvSpPr>
          <p:nvPr>
            <p:ph idx="1"/>
          </p:nvPr>
        </p:nvSpPr>
        <p:spPr>
          <a:xfrm>
            <a:off x="145509" y="635032"/>
            <a:ext cx="8889357" cy="6222968"/>
          </a:xfrm>
        </p:spPr>
        <p:txBody>
          <a:bodyPr>
            <a:normAutofit fontScale="85000" lnSpcReduction="10000"/>
          </a:bodyPr>
          <a:lstStyle/>
          <a:p>
            <a:r>
              <a:rPr lang="en-US" dirty="0" smtClean="0"/>
              <a:t>All macro- &amp; nano-scale plastic absorb and leach hazardous substances during polymerization-manufacturing &amp; in distribution &amp; disposal plastic life cycle. Polymer chains fragment into monomers (or small oligomers), and macro-scale plastic becomes microplastic (size of grain of sand) and fragments to infinitesimal nanoplastic particles too tiny to see, light enough to float in the air, entering all spaces of the environment, penetrating marine, animal, plant, and human bodies to their very core.</a:t>
            </a:r>
          </a:p>
          <a:p>
            <a:r>
              <a:rPr lang="en-US" dirty="0" smtClean="0"/>
              <a:t>Impact of plastic absorbing &amp; then leaching, in combining various chemicals, additive, using solvents, absorbing PCBs, and all sorts of hazardous chemicals, results in toxic chemical cocktails</a:t>
            </a:r>
          </a:p>
          <a:p>
            <a:r>
              <a:rPr lang="en-US" dirty="0" smtClean="0"/>
              <a:t>Nanoplastic cocktails migrate across the global spatial surface, and have impact into depth of water, soil, and biota and human bodies</a:t>
            </a:r>
            <a:endParaRPr lang="en-US" dirty="0"/>
          </a:p>
        </p:txBody>
      </p:sp>
    </p:spTree>
    <p:extLst>
      <p:ext uri="{BB962C8B-B14F-4D97-AF65-F5344CB8AC3E}">
        <p14:creationId xmlns:p14="http://schemas.microsoft.com/office/powerpoint/2010/main" val="289092640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Boje’s 12 Leadership Asks:</a:t>
            </a:r>
            <a:endParaRPr lang="en-US" b="1" dirty="0">
              <a:solidFill>
                <a:srgbClr val="FF0000"/>
              </a:solidFill>
            </a:endParaRPr>
          </a:p>
        </p:txBody>
      </p:sp>
      <p:sp>
        <p:nvSpPr>
          <p:cNvPr id="3" name="Content Placeholder 2"/>
          <p:cNvSpPr>
            <a:spLocks noGrp="1"/>
          </p:cNvSpPr>
          <p:nvPr>
            <p:ph idx="1"/>
          </p:nvPr>
        </p:nvSpPr>
        <p:spPr>
          <a:xfrm>
            <a:off x="0" y="1600200"/>
            <a:ext cx="8686800" cy="5120541"/>
          </a:xfrm>
        </p:spPr>
        <p:txBody>
          <a:bodyPr>
            <a:normAutofit fontScale="62500" lnSpcReduction="20000"/>
          </a:bodyPr>
          <a:lstStyle/>
          <a:p>
            <a:pPr marL="514350" indent="-514350">
              <a:buFont typeface="+mj-lt"/>
              <a:buAutoNum type="arabicPeriod"/>
            </a:pPr>
            <a:r>
              <a:rPr lang="en-US" dirty="0" smtClean="0"/>
              <a:t>Ask state of NM to stop the senseless 3% growth funding formula for Higher Ed</a:t>
            </a:r>
          </a:p>
          <a:p>
            <a:pPr marL="514350" indent="-514350">
              <a:buFont typeface="+mj-lt"/>
              <a:buAutoNum type="arabicPeriod"/>
            </a:pPr>
            <a:r>
              <a:rPr lang="en-US" dirty="0" smtClean="0"/>
              <a:t>US, be the final developed country to ratify the Basel Agreement to stop sending E-waste to developing countries, with no way to process it</a:t>
            </a:r>
          </a:p>
          <a:p>
            <a:pPr marL="514350" indent="-514350">
              <a:buFont typeface="+mj-lt"/>
              <a:buAutoNum type="arabicPeriod"/>
            </a:pPr>
            <a:r>
              <a:rPr lang="en-US" dirty="0" smtClean="0"/>
              <a:t>NMSU stop the textbook planned obsolescence</a:t>
            </a:r>
          </a:p>
          <a:p>
            <a:pPr marL="514350" indent="-514350">
              <a:buFont typeface="+mj-lt"/>
              <a:buAutoNum type="arabicPeriod"/>
            </a:pPr>
            <a:r>
              <a:rPr lang="en-US" dirty="0" smtClean="0"/>
              <a:t>Ban the plastic that is toxic</a:t>
            </a:r>
          </a:p>
          <a:p>
            <a:pPr marL="514350" indent="-514350">
              <a:buFont typeface="+mj-lt"/>
              <a:buAutoNum type="arabicPeriod"/>
            </a:pPr>
            <a:r>
              <a:rPr lang="en-US" dirty="0" smtClean="0"/>
              <a:t>Ban single-use plastic bottles and food ware at NMSU</a:t>
            </a:r>
          </a:p>
          <a:p>
            <a:pPr marL="514350" indent="-514350">
              <a:buFont typeface="+mj-lt"/>
              <a:buAutoNum type="arabicPeriod"/>
            </a:pPr>
            <a:r>
              <a:rPr lang="en-US" dirty="0" smtClean="0"/>
              <a:t>Issue a safe coffee mug and drink bottle</a:t>
            </a:r>
          </a:p>
          <a:p>
            <a:pPr marL="514350" indent="-514350">
              <a:buFont typeface="+mj-lt"/>
              <a:buAutoNum type="arabicPeriod"/>
            </a:pPr>
            <a:r>
              <a:rPr lang="en-US" dirty="0" smtClean="0"/>
              <a:t>Get the Styrofoam out of Frenger</a:t>
            </a:r>
          </a:p>
          <a:p>
            <a:pPr marL="514350" indent="-514350">
              <a:buFont typeface="+mj-lt"/>
              <a:buAutoNum type="arabicPeriod"/>
            </a:pPr>
            <a:r>
              <a:rPr lang="en-US" dirty="0" smtClean="0"/>
              <a:t>Stop using single-use plastic water bottles for all NMSU functions</a:t>
            </a:r>
          </a:p>
          <a:p>
            <a:pPr marL="514350" indent="-514350">
              <a:buFont typeface="+mj-lt"/>
              <a:buAutoNum type="arabicPeriod"/>
            </a:pPr>
            <a:r>
              <a:rPr lang="en-US" dirty="0" smtClean="0"/>
              <a:t>Get an updated recycling sorting system that includes composting, and has an e-waste bin</a:t>
            </a:r>
          </a:p>
          <a:p>
            <a:pPr marL="514350" indent="-514350">
              <a:buFont typeface="+mj-lt"/>
              <a:buAutoNum type="arabicPeriod"/>
            </a:pPr>
            <a:r>
              <a:rPr lang="en-US" dirty="0" smtClean="0"/>
              <a:t>Stop contracting with all vendors who have e-waste</a:t>
            </a:r>
          </a:p>
          <a:p>
            <a:pPr marL="514350" indent="-514350">
              <a:buFont typeface="+mj-lt"/>
              <a:buAutoNum type="arabicPeriod"/>
            </a:pPr>
            <a:r>
              <a:rPr lang="en-US" dirty="0" smtClean="0"/>
              <a:t>Make quality education and not lowest funding the priority of State of New Mexico.</a:t>
            </a:r>
          </a:p>
          <a:p>
            <a:pPr marL="514350" indent="-514350">
              <a:buFont typeface="+mj-lt"/>
              <a:buAutoNum type="arabicPeriod"/>
            </a:pPr>
            <a:r>
              <a:rPr lang="en-US" dirty="0" smtClean="0"/>
              <a:t>Stop Running Higher Education like a business </a:t>
            </a:r>
            <a:endParaRPr lang="en-US" dirty="0"/>
          </a:p>
        </p:txBody>
      </p:sp>
    </p:spTree>
    <p:extLst>
      <p:ext uri="{BB962C8B-B14F-4D97-AF65-F5344CB8AC3E}">
        <p14:creationId xmlns:p14="http://schemas.microsoft.com/office/powerpoint/2010/main" val="34017014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 are Invited to STORYTELLING CONFERENCE in December</a:t>
            </a:r>
            <a:endParaRPr lang="en-US" dirty="0"/>
          </a:p>
        </p:txBody>
      </p:sp>
      <p:pic>
        <p:nvPicPr>
          <p:cNvPr id="4" name="Picture 3"/>
          <p:cNvPicPr>
            <a:picLocks noChangeAspect="1"/>
          </p:cNvPicPr>
          <p:nvPr/>
        </p:nvPicPr>
        <p:blipFill>
          <a:blip r:embed="rId2"/>
          <a:stretch>
            <a:fillRect/>
          </a:stretch>
        </p:blipFill>
        <p:spPr>
          <a:xfrm>
            <a:off x="621726" y="1924839"/>
            <a:ext cx="8023556" cy="4623914"/>
          </a:xfrm>
          <a:prstGeom prst="rect">
            <a:avLst/>
          </a:prstGeom>
        </p:spPr>
      </p:pic>
    </p:spTree>
    <p:extLst>
      <p:ext uri="{BB962C8B-B14F-4D97-AF65-F5344CB8AC3E}">
        <p14:creationId xmlns:p14="http://schemas.microsoft.com/office/powerpoint/2010/main" val="2974911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Once Upon a Time</a:t>
            </a:r>
            <a:endParaRPr lang="en-US" dirty="0"/>
          </a:p>
        </p:txBody>
      </p:sp>
      <p:sp>
        <p:nvSpPr>
          <p:cNvPr id="3" name="Content Placeholder 2"/>
          <p:cNvSpPr>
            <a:spLocks noGrp="1"/>
          </p:cNvSpPr>
          <p:nvPr>
            <p:ph idx="1"/>
          </p:nvPr>
        </p:nvSpPr>
        <p:spPr/>
        <p:txBody>
          <a:bodyPr/>
          <a:lstStyle/>
          <a:p>
            <a:r>
              <a:rPr lang="en-US" dirty="0" smtClean="0"/>
              <a:t>A car would last decades</a:t>
            </a:r>
          </a:p>
          <a:p>
            <a:r>
              <a:rPr lang="en-US" dirty="0" smtClean="0"/>
              <a:t>I could fix it with a few tools</a:t>
            </a:r>
          </a:p>
          <a:p>
            <a:r>
              <a:rPr lang="en-US" dirty="0" smtClean="0"/>
              <a:t>I could repair the TV or Washing Machine by going to the Tech Center at Sears</a:t>
            </a:r>
          </a:p>
          <a:p>
            <a:r>
              <a:rPr lang="en-US" dirty="0" smtClean="0"/>
              <a:t>A textbook would be good for many years</a:t>
            </a:r>
          </a:p>
          <a:p>
            <a:r>
              <a:rPr lang="en-US" dirty="0" smtClean="0"/>
              <a:t>Higher Education in a State University was almost free, but now its not that way anymore</a:t>
            </a:r>
            <a:endParaRPr lang="en-US" dirty="0"/>
          </a:p>
        </p:txBody>
      </p:sp>
    </p:spTree>
    <p:extLst>
      <p:ext uri="{BB962C8B-B14F-4D97-AF65-F5344CB8AC3E}">
        <p14:creationId xmlns:p14="http://schemas.microsoft.com/office/powerpoint/2010/main" val="35540295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Once Upon a Time</a:t>
            </a:r>
            <a:endParaRPr lang="en-US" dirty="0"/>
          </a:p>
        </p:txBody>
      </p:sp>
      <p:sp>
        <p:nvSpPr>
          <p:cNvPr id="3" name="Content Placeholder 2"/>
          <p:cNvSpPr>
            <a:spLocks noGrp="1"/>
          </p:cNvSpPr>
          <p:nvPr>
            <p:ph idx="1"/>
          </p:nvPr>
        </p:nvSpPr>
        <p:spPr/>
        <p:txBody>
          <a:bodyPr>
            <a:normAutofit lnSpcReduction="10000"/>
          </a:bodyPr>
          <a:lstStyle/>
          <a:p>
            <a:r>
              <a:rPr lang="en-US" dirty="0" smtClean="0"/>
              <a:t>Quality Education was ‘built to last’, but now your textbooks, are built to be replaced in a year or two, with the new edition.</a:t>
            </a:r>
          </a:p>
          <a:p>
            <a:r>
              <a:rPr lang="en-US" dirty="0" smtClean="0"/>
              <a:t>But little changes, pages moved around, a paragraph here and there is shorter or longer</a:t>
            </a:r>
          </a:p>
          <a:p>
            <a:r>
              <a:rPr lang="en-US" dirty="0" smtClean="0"/>
              <a:t>The test bank questions are shuffled, or some questions for 3 editions ago are brought back</a:t>
            </a:r>
          </a:p>
          <a:p>
            <a:r>
              <a:rPr lang="en-US" dirty="0" smtClean="0"/>
              <a:t>NMSU could Require textbooks with LONGER LIFE SPAN</a:t>
            </a:r>
          </a:p>
          <a:p>
            <a:endParaRPr lang="en-US" dirty="0"/>
          </a:p>
        </p:txBody>
      </p:sp>
    </p:spTree>
    <p:extLst>
      <p:ext uri="{BB962C8B-B14F-4D97-AF65-F5344CB8AC3E}">
        <p14:creationId xmlns:p14="http://schemas.microsoft.com/office/powerpoint/2010/main" val="12038960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Mexico’s Gas &amp; Oil severance tax financing of Quality (?) Education</a:t>
            </a:r>
            <a:endParaRPr lang="en-US" dirty="0"/>
          </a:p>
        </p:txBody>
      </p:sp>
      <p:sp>
        <p:nvSpPr>
          <p:cNvPr id="3" name="Content Placeholder 2"/>
          <p:cNvSpPr>
            <a:spLocks noGrp="1"/>
          </p:cNvSpPr>
          <p:nvPr>
            <p:ph idx="1"/>
          </p:nvPr>
        </p:nvSpPr>
        <p:spPr>
          <a:xfrm>
            <a:off x="0" y="1600200"/>
            <a:ext cx="9144000" cy="5147000"/>
          </a:xfrm>
        </p:spPr>
        <p:txBody>
          <a:bodyPr>
            <a:normAutofit fontScale="92500" lnSpcReduction="10000"/>
          </a:bodyPr>
          <a:lstStyle/>
          <a:p>
            <a:r>
              <a:rPr lang="en-US" dirty="0" smtClean="0"/>
              <a:t>NMSU to be run like a business says new Chancellor Arvizu (</a:t>
            </a:r>
            <a:r>
              <a:rPr lang="en-US" dirty="0" smtClean="0">
                <a:hlinkClick r:id="rId2"/>
              </a:rPr>
              <a:t>source</a:t>
            </a:r>
            <a:r>
              <a:rPr lang="en-US" dirty="0" smtClean="0"/>
              <a:t>).</a:t>
            </a:r>
          </a:p>
          <a:p>
            <a:r>
              <a:rPr lang="en-US" dirty="0" smtClean="0"/>
              <a:t>The State of NM (governor) appoints the Board of Regents (or approves the student member), who invest in Athletic Programs that lose money, but raise tuition for students, and hire Deloitte consultants paid $622,000, and now face $3 million deficit</a:t>
            </a:r>
          </a:p>
          <a:p>
            <a:r>
              <a:rPr lang="en-US" dirty="0" smtClean="0"/>
              <a:t>The reduce-reuse-recycling (4 bin system) is not a priority, because it</a:t>
            </a:r>
            <a:r>
              <a:rPr lang="mr-IN" dirty="0" smtClean="0"/>
              <a:t>’</a:t>
            </a:r>
            <a:r>
              <a:rPr lang="en-US" dirty="0" smtClean="0"/>
              <a:t>s not making the NMSU business enough money, yet NMSU has a Gold Star in Sustainability, and touts its recycling as exemplary.</a:t>
            </a:r>
            <a:endParaRPr lang="en-US" dirty="0"/>
          </a:p>
        </p:txBody>
      </p:sp>
    </p:spTree>
    <p:extLst>
      <p:ext uri="{BB962C8B-B14F-4D97-AF65-F5344CB8AC3E}">
        <p14:creationId xmlns:p14="http://schemas.microsoft.com/office/powerpoint/2010/main" val="3084336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Migration for Market Economy to Market Society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Michael Sandel, points out how speculative financing (e.g. gas &amp; oil future revenues; sports betting) is playing casino financing of the Market Society. </a:t>
            </a:r>
            <a:r>
              <a:rPr lang="en-US" dirty="0" smtClean="0">
                <a:hlinkClick r:id="rId2"/>
              </a:rPr>
              <a:t>YouTube</a:t>
            </a:r>
            <a:r>
              <a:rPr lang="en-US" dirty="0" smtClean="0"/>
              <a:t> &amp; </a:t>
            </a:r>
            <a:r>
              <a:rPr lang="en-US" dirty="0" smtClean="0">
                <a:hlinkClick r:id="rId3"/>
              </a:rPr>
              <a:t>YouTube Future of Capitalism </a:t>
            </a:r>
            <a:r>
              <a:rPr lang="en-US" dirty="0" smtClean="0"/>
              <a:t>when Market Society (&amp; speculative Casino financing) seeps into every part of society, including education</a:t>
            </a:r>
          </a:p>
          <a:p>
            <a:r>
              <a:rPr lang="en-US" dirty="0" smtClean="0"/>
              <a:t>A University is not a business, it is a way to create knowledgeable citizens. NMSU education needs to be offered free to New Mexicans, and hardly much more to all</a:t>
            </a:r>
          </a:p>
          <a:p>
            <a:r>
              <a:rPr lang="en-US" dirty="0" smtClean="0"/>
              <a:t>Public University running for profit is an bad idea</a:t>
            </a:r>
            <a:endParaRPr lang="en-US" dirty="0"/>
          </a:p>
        </p:txBody>
      </p:sp>
    </p:spTree>
    <p:extLst>
      <p:ext uri="{BB962C8B-B14F-4D97-AF65-F5344CB8AC3E}">
        <p14:creationId xmlns:p14="http://schemas.microsoft.com/office/powerpoint/2010/main" val="1476045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multiple choice testing quality education? </a:t>
            </a:r>
            <a:endParaRPr lang="en-US" dirty="0"/>
          </a:p>
        </p:txBody>
      </p:sp>
      <p:sp>
        <p:nvSpPr>
          <p:cNvPr id="3" name="Content Placeholder 2"/>
          <p:cNvSpPr>
            <a:spLocks noGrp="1"/>
          </p:cNvSpPr>
          <p:nvPr>
            <p:ph idx="1"/>
          </p:nvPr>
        </p:nvSpPr>
        <p:spPr>
          <a:xfrm>
            <a:off x="457200" y="1600200"/>
            <a:ext cx="8229600" cy="1032531"/>
          </a:xfrm>
        </p:spPr>
        <p:txBody>
          <a:bodyPr>
            <a:normAutofit lnSpcReduction="10000"/>
          </a:bodyPr>
          <a:lstStyle/>
          <a:p>
            <a:pPr marL="0" indent="0">
              <a:buNone/>
            </a:pPr>
            <a:r>
              <a:rPr lang="en-US" b="1" dirty="0" smtClean="0">
                <a:solidFill>
                  <a:srgbClr val="FF0000"/>
                </a:solidFill>
              </a:rPr>
              <a:t>In the factory model of Higher Education, its all about the panopticon of surveillance</a:t>
            </a:r>
            <a:endParaRPr lang="en-US" b="1" dirty="0">
              <a:solidFill>
                <a:srgbClr val="FF0000"/>
              </a:solidFill>
            </a:endParaRPr>
          </a:p>
        </p:txBody>
      </p:sp>
      <p:pic>
        <p:nvPicPr>
          <p:cNvPr id="5" name="Picture 4"/>
          <p:cNvPicPr>
            <a:picLocks noChangeAspect="1"/>
          </p:cNvPicPr>
          <p:nvPr/>
        </p:nvPicPr>
        <p:blipFill>
          <a:blip r:embed="rId2"/>
          <a:stretch>
            <a:fillRect/>
          </a:stretch>
        </p:blipFill>
        <p:spPr>
          <a:xfrm>
            <a:off x="119054" y="2632731"/>
            <a:ext cx="8851900" cy="4114800"/>
          </a:xfrm>
          <a:prstGeom prst="rect">
            <a:avLst/>
          </a:prstGeom>
        </p:spPr>
      </p:pic>
    </p:spTree>
    <p:extLst>
      <p:ext uri="{BB962C8B-B14F-4D97-AF65-F5344CB8AC3E}">
        <p14:creationId xmlns:p14="http://schemas.microsoft.com/office/powerpoint/2010/main" val="3057385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a:t>Planned obsolescence is </a:t>
            </a:r>
            <a:r>
              <a:rPr lang="en-US" dirty="0" smtClean="0"/>
              <a:t>the BUSINESS STRATEGY </a:t>
            </a:r>
            <a:r>
              <a:rPr lang="en-US" dirty="0"/>
              <a:t>purposeful </a:t>
            </a:r>
            <a:r>
              <a:rPr lang="en-US" dirty="0" smtClean="0"/>
              <a:t>planning and design </a:t>
            </a:r>
            <a:r>
              <a:rPr lang="en-US" dirty="0"/>
              <a:t>of </a:t>
            </a:r>
            <a:r>
              <a:rPr lang="en-US" dirty="0" smtClean="0"/>
              <a:t>limiting </a:t>
            </a:r>
            <a:r>
              <a:rPr lang="en-US" dirty="0"/>
              <a:t>useful </a:t>
            </a:r>
            <a:r>
              <a:rPr lang="en-US" dirty="0" smtClean="0"/>
              <a:t>life span </a:t>
            </a:r>
            <a:r>
              <a:rPr lang="en-US" dirty="0"/>
              <a:t>of a </a:t>
            </a:r>
            <a:r>
              <a:rPr lang="en-US" dirty="0" smtClean="0"/>
              <a:t>product, design, or operating system to a schedule, in order to induce consumers will throw them away quicker, and not repair them, and just replace them</a:t>
            </a:r>
          </a:p>
          <a:p>
            <a:r>
              <a:rPr lang="en-US" dirty="0" smtClean="0"/>
              <a:t>There is ‘material obsolescence’ (by engineering so impossible to repair) and ‘perceived obsolesce’ (by marketing the new color or style)</a:t>
            </a:r>
          </a:p>
          <a:p>
            <a:r>
              <a:rPr lang="en-US" dirty="0" smtClean="0"/>
              <a:t>The opposite of planned obsolescence is ‘Built to Last’, which inventors &amp; businesses did do, a century ago</a:t>
            </a:r>
            <a:endParaRPr lang="en-US" dirty="0"/>
          </a:p>
        </p:txBody>
      </p:sp>
    </p:spTree>
    <p:extLst>
      <p:ext uri="{BB962C8B-B14F-4D97-AF65-F5344CB8AC3E}">
        <p14:creationId xmlns:p14="http://schemas.microsoft.com/office/powerpoint/2010/main" val="41321273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Ironic history of plastic</a:t>
            </a:r>
            <a:endParaRPr lang="en-US" dirty="0"/>
          </a:p>
        </p:txBody>
      </p:sp>
      <p:sp>
        <p:nvSpPr>
          <p:cNvPr id="3" name="Content Placeholder 2"/>
          <p:cNvSpPr>
            <a:spLocks noGrp="1"/>
          </p:cNvSpPr>
          <p:nvPr>
            <p:ph idx="1"/>
          </p:nvPr>
        </p:nvSpPr>
        <p:spPr/>
        <p:txBody>
          <a:bodyPr/>
          <a:lstStyle/>
          <a:p>
            <a:r>
              <a:rPr lang="en-US" dirty="0" smtClean="0"/>
              <a:t>Plastic industry began with organic (non-fossil fuel) plastic called cellulose in order to save the whales</a:t>
            </a:r>
          </a:p>
          <a:p>
            <a:r>
              <a:rPr lang="en-US" dirty="0" smtClean="0"/>
              <a:t>Plastic became a waste-product of coal, oil, and gas production</a:t>
            </a:r>
            <a:endParaRPr lang="en-US" dirty="0"/>
          </a:p>
        </p:txBody>
      </p:sp>
    </p:spTree>
    <p:extLst>
      <p:ext uri="{BB962C8B-B14F-4D97-AF65-F5344CB8AC3E}">
        <p14:creationId xmlns:p14="http://schemas.microsoft.com/office/powerpoint/2010/main" val="15101013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1908</TotalTime>
  <Words>2779</Words>
  <Application>Microsoft Macintosh PowerPoint</Application>
  <PresentationFormat>On-screen Show (4:3)</PresentationFormat>
  <Paragraphs>138</Paragraphs>
  <Slides>25</Slides>
  <Notes>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Planned Obsolescence and Quality Education</vt:lpstr>
      <vt:lpstr>My new book</vt:lpstr>
      <vt:lpstr>Once Upon a Time</vt:lpstr>
      <vt:lpstr>Once Upon a Time</vt:lpstr>
      <vt:lpstr>New Mexico’s Gas &amp; Oil severance tax financing of Quality (?) Education</vt:lpstr>
      <vt:lpstr>Migration for Market Economy to Market Society</vt:lpstr>
      <vt:lpstr>Is multiple choice testing quality education? </vt:lpstr>
      <vt:lpstr>Definition</vt:lpstr>
      <vt:lpstr>Ironic history of plastic</vt:lpstr>
      <vt:lpstr>Planned Obsolescence History</vt:lpstr>
      <vt:lpstr>Can NMSU have less Planned Obsolescence? </vt:lpstr>
      <vt:lpstr>History of Planned Obsolescence </vt:lpstr>
      <vt:lpstr>https://www.cnet.com/news/your-smartphones-secret-afterlife-smartphones-unlocked/ </vt:lpstr>
      <vt:lpstr>https://www.cnet.com/news/your-smartphones-secret-afterlife-smartphones-unlocked/ </vt:lpstr>
      <vt:lpstr>What happens to NMSU E-Waste?  </vt:lpstr>
      <vt:lpstr>Plastic and Quality Education</vt:lpstr>
      <vt:lpstr>Plastic History</vt:lpstr>
      <vt:lpstr>Plastic History Continued</vt:lpstr>
      <vt:lpstr>Plastic Codes and Education</vt:lpstr>
      <vt:lpstr>Plastic Codes and Education</vt:lpstr>
      <vt:lpstr>Why NMSU?</vt:lpstr>
      <vt:lpstr>Science Experimental Studies Find </vt:lpstr>
      <vt:lpstr>Nanoplastic Chemical Cocktail</vt:lpstr>
      <vt:lpstr>Boje’s 12 Leadership Asks:</vt:lpstr>
      <vt:lpstr>You are Invited to STORYTELLING CONFERENCE in December</vt:lpstr>
    </vt:vector>
  </TitlesOfParts>
  <Company>NMSU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Planned Obsolescence</dc:title>
  <dc:creator>David Boje</dc:creator>
  <cp:lastModifiedBy>David Boje</cp:lastModifiedBy>
  <cp:revision>44</cp:revision>
  <dcterms:created xsi:type="dcterms:W3CDTF">2018-09-30T12:27:28Z</dcterms:created>
  <dcterms:modified xsi:type="dcterms:W3CDTF">2018-10-03T17:00:42Z</dcterms:modified>
</cp:coreProperties>
</file>